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  <p:sldMasterId id="2147483689" r:id="rId5"/>
    <p:sldMasterId id="2147483858" r:id="rId6"/>
    <p:sldMasterId id="2147483871" r:id="rId7"/>
  </p:sldMasterIdLst>
  <p:notesMasterIdLst>
    <p:notesMasterId r:id="rId62"/>
  </p:notesMasterIdLst>
  <p:handoutMasterIdLst>
    <p:handoutMasterId r:id="rId63"/>
  </p:handoutMasterIdLst>
  <p:sldIdLst>
    <p:sldId id="263" r:id="rId8"/>
    <p:sldId id="262" r:id="rId9"/>
    <p:sldId id="265" r:id="rId10"/>
    <p:sldId id="266" r:id="rId11"/>
    <p:sldId id="315" r:id="rId12"/>
    <p:sldId id="316" r:id="rId13"/>
    <p:sldId id="317" r:id="rId14"/>
    <p:sldId id="318" r:id="rId15"/>
    <p:sldId id="319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20" r:id="rId56"/>
    <p:sldId id="321" r:id="rId57"/>
    <p:sldId id="322" r:id="rId58"/>
    <p:sldId id="323" r:id="rId59"/>
    <p:sldId id="324" r:id="rId60"/>
    <p:sldId id="264" r:id="rId61"/>
  </p:sldIdLst>
  <p:sldSz cx="6858000" cy="9144000" type="letter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440"/>
    <a:srgbClr val="FFFF00"/>
    <a:srgbClr val="FFCC00"/>
    <a:srgbClr val="AD1F1F"/>
    <a:srgbClr val="009900"/>
    <a:srgbClr val="F9CE63"/>
    <a:srgbClr val="F0A22E"/>
    <a:srgbClr val="E93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8" autoAdjust="0"/>
  </p:normalViewPr>
  <p:slideViewPr>
    <p:cSldViewPr snapToGrid="0">
      <p:cViewPr>
        <p:scale>
          <a:sx n="70" d="100"/>
          <a:sy n="70" d="100"/>
        </p:scale>
        <p:origin x="133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inprom.gov.by/o-ministerstve/polozhenie-o-ministerstve-promyshlennosti-respubliki-belarus/" TargetMode="External"/><Relationship Id="rId1" Type="http://schemas.openxmlformats.org/officeDocument/2006/relationships/hyperlink" Target="https://minprom.gov.by/" TargetMode="Externa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hyperlink" Target="https://www.customs.gov.by/tamozhennye-organy/zadachi-i-funktsii/" TargetMode="Externa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hyperlink" Target="https://economy.gov.by/uploads/files/Polozhenie-o-Minekonomiki-obnovl.pdf" TargetMode="Externa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hyperlink" Target="https://minzdrav.gov.by/ru/dlya-spetsialistov/normativno-pravovaya-baza/polozhenie-o-ministerstve.php" TargetMode="Externa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mart.gov.by/files/live/sites/mart/files/documents/%D0%9F%D0%BE%D0%BB%D0%BE%D0%B6%D0%B5%D0%BD%D0%B8%D0%B5%20%D0%BE%20%D0%9C%D0%90%D0%A0%D0%A2.PDF" TargetMode="External"/><Relationship Id="rId1" Type="http://schemas.openxmlformats.org/officeDocument/2006/relationships/hyperlink" Target="https://www.mart.gov.by/news/novost/o-razreshitelnykh-dokumentakh-pri-osushchestvlenii-eksporta-ili-importa-tovarov/?sphrase_id=72572" TargetMode="Externa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avo.by/document/?guid=3871&amp;p0=P30600756" TargetMode="External"/><Relationship Id="rId2" Type="http://schemas.openxmlformats.org/officeDocument/2006/relationships/hyperlink" Target="https://mchs.gov.by/ministerstvo/tseli-i-zadachi-mchs/?_ga=-2.113268487.1091158240.1668590813-1674231253.1668590813" TargetMode="External"/><Relationship Id="rId1" Type="http://schemas.openxmlformats.org/officeDocument/2006/relationships/hyperlink" Target="http://pravo.by/main.aspx?guid=3871&amp;p0=H10900045" TargetMode="External"/><Relationship Id="rId4" Type="http://schemas.openxmlformats.org/officeDocument/2006/relationships/image" Target="../media/image36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pravo.by/document/?guid=3871&amp;p0=c20600978" TargetMode="External"/><Relationship Id="rId1" Type="http://schemas.openxmlformats.org/officeDocument/2006/relationships/hyperlink" Target="https://president.gov.by/ru/statebodies/ministerstvo-inostrannyh-del" TargetMode="External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sstandart.gov.by/general-information" TargetMode="External"/><Relationship Id="rId1" Type="http://schemas.openxmlformats.org/officeDocument/2006/relationships/hyperlink" Target="https://pravo.by/document/?guid=3871&amp;p0=C20600981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pra-vo.by/document/?guid=3871&amp;p0=C20600985" TargetMode="External"/><Relationship Id="rId2" Type="http://schemas.openxmlformats.org/officeDocument/2006/relationships/hyperlink" Target="https://www.mintrans.gov.by/ru/about-tasks-ru/" TargetMode="External"/><Relationship Id="rId1" Type="http://schemas.openxmlformats.org/officeDocument/2006/relationships/hyperlink" Target="http://www.pravo.by/document/?guid=3871&amp;p0=C20600985" TargetMode="External"/><Relationship Id="rId4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intrud.gov.by/ru/new_url_160002710-ru" TargetMode="External"/><Relationship Id="rId1" Type="http://schemas.openxmlformats.org/officeDocument/2006/relationships/hyperlink" Target="https://pravo.by/document/?guid=3871&amp;p0=C20101589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pravo.by/do-cument/?guid=3871&amp;p0=H19800159" TargetMode="External"/><Relationship Id="rId2" Type="http://schemas.openxmlformats.org/officeDocument/2006/relationships/hyperlink" Target="https://nasb.gov.by/rus/about/status-zadachi/" TargetMode="External"/><Relationship Id="rId1" Type="http://schemas.openxmlformats.org/officeDocument/2006/relationships/hyperlink" Target="https://president.gov.by/ru/statebodies/nacionalnaya-akademiya-nauk-belarusi" TargetMode="External"/><Relationship Id="rId4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hyperlink" Target="https://www.mshp.gov.by/about/#pologenie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hyperlink" Target="https://www.ggiskzr.by/archive/inspection_protection-plants/Zakon_o%20karanine_i%20ZR_18_07_2016.pdf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inpriroda.gov.by/ru/new_url_1439334141-ru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inprom.gov.by/o-ministerstve/polozhenie-o-ministerstve-promyshlennosti-respubliki-belarus/" TargetMode="External"/><Relationship Id="rId1" Type="http://schemas.openxmlformats.org/officeDocument/2006/relationships/hyperlink" Target="https://minprom.gov.by/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hyperlink" Target="https://www.customs.gov.by/tamozhennye-organy/zadachi-i-funktsii/" TargetMode="External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hyperlink" Target="https://economy.gov.by/uploads/files/Polozhenie-o-Minekonomiki-obnovl.pdf" TargetMode="External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hyperlink" Target="https://minzdrav.gov.by/ru/dlya-spetsialistov/normativno-pravovaya-baza/polozhenie-o-ministerstve.php" TargetMode="External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mart.gov.by/files/live/sites/mart/files/documents/%D0%9F%D0%BE%D0%BB%D0%BE%D0%B6%D0%B5%D0%BD%D0%B8%D0%B5%20%D0%BE%20%D0%9C%D0%90%D0%A0%D0%A2.PDF" TargetMode="External"/><Relationship Id="rId1" Type="http://schemas.openxmlformats.org/officeDocument/2006/relationships/hyperlink" Target="https://www.mart.gov.by/news/novost/o-razreshitelnykh-dokumentakh-pri-osushchestvlenii-eksporta-ili-importa-tovarov/?sphrase_id=72572" TargetMode="External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avo.by/document/?guid=3871&amp;p0=P30600756" TargetMode="External"/><Relationship Id="rId2" Type="http://schemas.openxmlformats.org/officeDocument/2006/relationships/hyperlink" Target="https://mchs.gov.by/ministerstvo/tseli-i-zadachi-mchs/?_ga=-2.113268487.1091158240.1668590813-1674231253.1668590813" TargetMode="External"/><Relationship Id="rId1" Type="http://schemas.openxmlformats.org/officeDocument/2006/relationships/hyperlink" Target="http://pravo.by/main.aspx?guid=3871&amp;p0=H10900045" TargetMode="External"/><Relationship Id="rId4" Type="http://schemas.openxmlformats.org/officeDocument/2006/relationships/image" Target="../media/image36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pravo.by/document/?guid=3871&amp;p0=c20600978" TargetMode="External"/><Relationship Id="rId1" Type="http://schemas.openxmlformats.org/officeDocument/2006/relationships/hyperlink" Target="https://president.gov.by/ru/statebodies/ministerstvo-inostrannyh-del" TargetMode="External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sstandart.gov.by/general-information" TargetMode="External"/><Relationship Id="rId1" Type="http://schemas.openxmlformats.org/officeDocument/2006/relationships/hyperlink" Target="https://pravo.by/document/?guid=3871&amp;p0=C20600981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pra-vo.by/document/?guid=3871&amp;p0=C20600985" TargetMode="External"/><Relationship Id="rId2" Type="http://schemas.openxmlformats.org/officeDocument/2006/relationships/hyperlink" Target="https://www.mintrans.gov.by/ru/about-tasks-ru/" TargetMode="External"/><Relationship Id="rId1" Type="http://schemas.openxmlformats.org/officeDocument/2006/relationships/hyperlink" Target="http://www.pravo.by/document/?guid=3871&amp;p0=C20600985" TargetMode="External"/><Relationship Id="rId4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intrud.gov.by/ru/new_url_160002710-ru" TargetMode="External"/><Relationship Id="rId1" Type="http://schemas.openxmlformats.org/officeDocument/2006/relationships/hyperlink" Target="https://pravo.by/document/?guid=3871&amp;p0=C20101589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pravo.by/do-cument/?guid=3871&amp;p0=H19800159" TargetMode="External"/><Relationship Id="rId2" Type="http://schemas.openxmlformats.org/officeDocument/2006/relationships/hyperlink" Target="https://nasb.gov.by/rus/about/status-zadachi/" TargetMode="External"/><Relationship Id="rId1" Type="http://schemas.openxmlformats.org/officeDocument/2006/relationships/hyperlink" Target="https://president.gov.by/ru/statebodies/nacionalnaya-akademiya-nauk-belarusi" TargetMode="External"/><Relationship Id="rId4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hyperlink" Target="https://www.mshp.gov.by/about/#pologenie" TargetMode="External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hyperlink" Target="https://www.ggiskzr.by/archive/inspection_protection-plants/Zakon_o%20karanine_i%20ZR_18_07_2016.pdf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minpriroda.gov.by/ru/new_url_1439334141-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промышленности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В соответствии с Положением о Министерстве промышленности Республики Беларусь, утвержденном Постановлением Совета Министров Республики Беларусь 31.07.2006 № 980, с дополнениями и изменениями: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Министерство промышленности – республиканский орган государственного управления, содействующий эффективной работе промышленных предприятий государственной и смешанной формы собственности, разрабатывающий прогнозы развития промышленности, участвующий в разработке и реализации программ развития приоритетных отраслей промышленности и развивающий внешнеторговую деятельность государственных организаций и хозяйственных обществ.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Основные задачи министерства (в части, касающейся обращения химических веществ):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– проведение научно-технической, экономической и социальной политики, направленной на создание условий для эффективной работы государственных организаций, подчиненных Минпрому, и хозяйственных обществ, акции (доли в уставных фондах) которых принадлежат Республике Беларусь и переданы в управление Минпрома, </a:t>
          </a:r>
          <a:r>
            <a:rPr lang="ru-RU" sz="1050" b="1" dirty="0"/>
            <a:t>в целях удовлетворения потребностей народного хозяйства и населения республики в продукции производственно-технического назначения, товарах народного потребления и услугах</a:t>
          </a:r>
          <a:r>
            <a:rPr lang="ru-RU" sz="1050" dirty="0"/>
            <a:t>;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– разработка прогнозов производственно-технического и финансово-экономического развития соответствующих отраслей;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– участие в разработке и реализации </a:t>
          </a:r>
          <a:r>
            <a:rPr lang="ru-RU" sz="1050" b="1" dirty="0"/>
            <a:t>программ</a:t>
          </a:r>
          <a:r>
            <a:rPr lang="ru-RU" sz="1050" dirty="0"/>
            <a:t> </a:t>
          </a:r>
          <a:r>
            <a:rPr lang="ru-RU" sz="1050" b="1" dirty="0"/>
            <a:t>развития приоритетных отраслей промышленности</a:t>
          </a:r>
          <a:r>
            <a:rPr lang="ru-RU" sz="1050" dirty="0"/>
            <a:t>;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– развитие совместно с другими заинтересованными органами государственного </a:t>
          </a:r>
          <a:r>
            <a:rPr lang="ru-RU" sz="1050" b="1" dirty="0"/>
            <a:t>управления внешнеторговой деятельности путем наращивания экспорта товаров и услуг</a:t>
          </a:r>
          <a:r>
            <a:rPr lang="ru-RU" sz="1050" dirty="0"/>
            <a:t>, привлечения инвестиций, создания коммерческих организаций с участием инвесторов.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/>
            <a:t>Кроме того, </a:t>
          </a:r>
          <a:r>
            <a:rPr lang="ru-RU" sz="1050" b="1" dirty="0"/>
            <a:t>Минпром организует и контролирует работу по обеспечению рационального использования сырья, материалов</a:t>
          </a:r>
          <a:r>
            <a:rPr lang="ru-RU" sz="1050" dirty="0"/>
            <a:t>, топливно-энергетических ресурсов, комплектующих изделий, вовлечению в хозяйственный оборот вторичных материальных ресурсов и местных видов сырья; </a:t>
          </a:r>
          <a:r>
            <a:rPr lang="ru-RU" sz="1050" b="1" dirty="0"/>
            <a:t>обеспечивает проведение научно-технической политики, направленной на расширение номенклатуры выпускаемой продукции, повышение ее качества</a:t>
          </a:r>
          <a:r>
            <a:rPr lang="ru-RU" sz="1050" dirty="0"/>
            <a:t>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900" i="1" dirty="0"/>
            <a:t>Источник: </a:t>
          </a:r>
          <a:r>
            <a:rPr lang="en-US" sz="900" dirty="0">
              <a:hlinkClick xmlns:r="http://schemas.openxmlformats.org/officeDocument/2006/relationships" r:id="rId1"/>
            </a:rPr>
            <a:t>https</a:t>
          </a:r>
          <a:r>
            <a:rPr lang="ru-RU" sz="900" dirty="0">
              <a:hlinkClick xmlns:r="http://schemas.openxmlformats.org/officeDocument/2006/relationships" r:id="rId1"/>
            </a:rPr>
            <a:t>://</a:t>
          </a:r>
          <a:r>
            <a:rPr lang="en-US" sz="900" dirty="0" err="1">
              <a:hlinkClick xmlns:r="http://schemas.openxmlformats.org/officeDocument/2006/relationships" r:id="rId1"/>
            </a:rPr>
            <a:t>minprom</a:t>
          </a:r>
          <a:r>
            <a:rPr lang="ru-RU" sz="900" dirty="0">
              <a:hlinkClick xmlns:r="http://schemas.openxmlformats.org/officeDocument/2006/relationships" r:id="rId1"/>
            </a:rPr>
            <a:t>.</a:t>
          </a:r>
          <a:r>
            <a:rPr lang="en-US" sz="900" dirty="0" err="1">
              <a:hlinkClick xmlns:r="http://schemas.openxmlformats.org/officeDocument/2006/relationships" r:id="rId1"/>
            </a:rPr>
            <a:t>gov</a:t>
          </a:r>
          <a:r>
            <a:rPr lang="ru-RU" sz="900" dirty="0">
              <a:hlinkClick xmlns:r="http://schemas.openxmlformats.org/officeDocument/2006/relationships" r:id="rId1"/>
            </a:rPr>
            <a:t>.</a:t>
          </a:r>
          <a:r>
            <a:rPr lang="en-US" sz="900" dirty="0">
              <a:hlinkClick xmlns:r="http://schemas.openxmlformats.org/officeDocument/2006/relationships" r:id="rId1"/>
            </a:rPr>
            <a:t>by</a:t>
          </a:r>
          <a:r>
            <a:rPr lang="ru-RU" sz="900" dirty="0"/>
            <a:t>;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n-US" sz="900" dirty="0">
              <a:hlinkClick xmlns:r="http://schemas.openxmlformats.org/officeDocument/2006/relationships" r:id="rId2"/>
            </a:rPr>
            <a:t>https</a:t>
          </a:r>
          <a:r>
            <a:rPr lang="ru-RU" sz="900" dirty="0">
              <a:hlinkClick xmlns:r="http://schemas.openxmlformats.org/officeDocument/2006/relationships" r:id="rId2"/>
            </a:rPr>
            <a:t>://</a:t>
          </a:r>
          <a:r>
            <a:rPr lang="en-US" sz="900" dirty="0" err="1">
              <a:hlinkClick xmlns:r="http://schemas.openxmlformats.org/officeDocument/2006/relationships" r:id="rId2"/>
            </a:rPr>
            <a:t>minprom</a:t>
          </a:r>
          <a:r>
            <a:rPr lang="ru-RU" sz="900" dirty="0">
              <a:hlinkClick xmlns:r="http://schemas.openxmlformats.org/officeDocument/2006/relationships" r:id="rId2"/>
            </a:rPr>
            <a:t>.</a:t>
          </a:r>
          <a:r>
            <a:rPr lang="en-US" sz="900" dirty="0" err="1">
              <a:hlinkClick xmlns:r="http://schemas.openxmlformats.org/officeDocument/2006/relationships" r:id="rId2"/>
            </a:rPr>
            <a:t>gov</a:t>
          </a:r>
          <a:r>
            <a:rPr lang="ru-RU" sz="900" dirty="0">
              <a:hlinkClick xmlns:r="http://schemas.openxmlformats.org/officeDocument/2006/relationships" r:id="rId2"/>
            </a:rPr>
            <a:t>.</a:t>
          </a:r>
          <a:r>
            <a:rPr lang="en-US" sz="900" dirty="0">
              <a:hlinkClick xmlns:r="http://schemas.openxmlformats.org/officeDocument/2006/relationships" r:id="rId2"/>
            </a:rPr>
            <a:t>by</a:t>
          </a:r>
          <a:r>
            <a:rPr lang="ru-RU" sz="900" dirty="0">
              <a:hlinkClick xmlns:r="http://schemas.openxmlformats.org/officeDocument/2006/relationships" r:id="rId2"/>
            </a:rPr>
            <a:t>/</a:t>
          </a:r>
          <a:r>
            <a:rPr lang="en-US" sz="900" dirty="0">
              <a:hlinkClick xmlns:r="http://schemas.openxmlformats.org/officeDocument/2006/relationships" r:id="rId2"/>
            </a:rPr>
            <a:t>o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 err="1">
              <a:hlinkClick xmlns:r="http://schemas.openxmlformats.org/officeDocument/2006/relationships" r:id="rId2"/>
            </a:rPr>
            <a:t>ministerstve</a:t>
          </a:r>
          <a:r>
            <a:rPr lang="ru-RU" sz="900" dirty="0">
              <a:hlinkClick xmlns:r="http://schemas.openxmlformats.org/officeDocument/2006/relationships" r:id="rId2"/>
            </a:rPr>
            <a:t>/</a:t>
          </a:r>
          <a:r>
            <a:rPr lang="en-US" sz="900" dirty="0" err="1">
              <a:hlinkClick xmlns:r="http://schemas.openxmlformats.org/officeDocument/2006/relationships" r:id="rId2"/>
            </a:rPr>
            <a:t>polozhenie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>
              <a:hlinkClick xmlns:r="http://schemas.openxmlformats.org/officeDocument/2006/relationships" r:id="rId2"/>
            </a:rPr>
            <a:t>o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 err="1">
              <a:hlinkClick xmlns:r="http://schemas.openxmlformats.org/officeDocument/2006/relationships" r:id="rId2"/>
            </a:rPr>
            <a:t>ministerstve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 err="1">
              <a:hlinkClick xmlns:r="http://schemas.openxmlformats.org/officeDocument/2006/relationships" r:id="rId2"/>
            </a:rPr>
            <a:t>promyshlennosti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 err="1">
              <a:hlinkClick xmlns:r="http://schemas.openxmlformats.org/officeDocument/2006/relationships" r:id="rId2"/>
            </a:rPr>
            <a:t>respubliki</a:t>
          </a:r>
          <a:r>
            <a:rPr lang="ru-RU" sz="900" dirty="0">
              <a:hlinkClick xmlns:r="http://schemas.openxmlformats.org/officeDocument/2006/relationships" r:id="rId2"/>
            </a:rPr>
            <a:t>-</a:t>
          </a:r>
          <a:r>
            <a:rPr lang="en-US" sz="900" dirty="0" err="1">
              <a:hlinkClick xmlns:r="http://schemas.openxmlformats.org/officeDocument/2006/relationships" r:id="rId2"/>
            </a:rPr>
            <a:t>belarus</a:t>
          </a:r>
          <a:r>
            <a:rPr lang="ru-RU" sz="900" dirty="0">
              <a:hlinkClick xmlns:r="http://schemas.openxmlformats.org/officeDocument/2006/relationships" r:id="rId2"/>
            </a:rPr>
            <a:t>/</a:t>
          </a:r>
          <a:r>
            <a:rPr lang="ru-RU" sz="900" dirty="0"/>
            <a:t> 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 val="rev"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Y="293959" custLinFactNeighborX="51" custLinFactNeighborY="-24401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Y="68225" custLinFactNeighborX="4022" custLinFactNeighborY="-107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6B4AA0C-F5F9-4D27-8DAF-2B717E44E2C8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Республиканское унитарное предприятие «Научно-практический центр гигиены» Министерства здравоохранения Республики Беларусь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endParaRPr lang="ru-RU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dirty="0"/>
            <a:t>Согласно Постановлению Министерства здравоохранения Республики Беларусь № 41 от 10 мая 2018 г. «Об определении уполномоченной организации» Республиканское унитарное предприятие «Научно-практический центр гигиены» уполномочено на осуществление: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ведения национальной части реестра химических веществ и смесей Евразийского экономического союза в соответствии с требованиями ТР ЕАЭС 041/2017 формирование национальной части реестра химических веществ и смесей ЕАЭС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проведения комплекса предварительных работ, связанных с проведением экспертиз, испытаний и других исследований, предшествующих государственной регистрации химической продукции, нотификации новых химических веществ</a:t>
          </a:r>
          <a:r>
            <a:rPr lang="ru-RU" sz="1200" dirty="0"/>
            <a:t>. </a:t>
          </a:r>
          <a:endParaRPr lang="ru-RU" sz="900" dirty="0"/>
        </a:p>
      </dgm:t>
    </dgm:pt>
    <dgm:pt modelId="{CAF24E20-856A-4FD0-B20A-851EE8448C8A}" type="parTrans" cxnId="{63400F04-BFE1-4386-8C10-E303CFE96538}">
      <dgm:prSet/>
      <dgm:spPr/>
      <dgm:t>
        <a:bodyPr/>
        <a:lstStyle/>
        <a:p>
          <a:endParaRPr lang="ru-RU"/>
        </a:p>
      </dgm:t>
    </dgm:pt>
    <dgm:pt modelId="{15769726-970C-49B5-ABF7-0F30A028E82B}" type="sibTrans" cxnId="{63400F04-BFE1-4386-8C10-E303CFE96538}">
      <dgm:prSet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  <dgm:pt modelId="{C9A10BAA-0A64-453F-A14F-5825C8713767}" type="pres">
      <dgm:prSet presAssocID="{96B4AA0C-F5F9-4D27-8DAF-2B717E44E2C8}" presName="composite" presStyleCnt="0"/>
      <dgm:spPr/>
    </dgm:pt>
    <dgm:pt modelId="{609C561B-F7E1-4289-8918-110C71BD0098}" type="pres">
      <dgm:prSet presAssocID="{96B4AA0C-F5F9-4D27-8DAF-2B717E44E2C8}" presName="rect1" presStyleLbl="trAlignAcc1" presStyleIdx="0" presStyleCnt="1" custScaleX="107368" custScaleY="154471" custLinFactNeighborX="112" custLinFactNeighborY="7244">
        <dgm:presLayoutVars>
          <dgm:bulletEnabled val="1"/>
        </dgm:presLayoutVars>
      </dgm:prSet>
      <dgm:spPr/>
    </dgm:pt>
    <dgm:pt modelId="{DCC8E820-45FB-4718-90AA-16FC3012CC48}" type="pres">
      <dgm:prSet presAssocID="{96B4AA0C-F5F9-4D27-8DAF-2B717E44E2C8}" presName="rect2" presStyleLbl="fgImgPlace1" presStyleIdx="0" presStyleCnt="1" custScaleX="80445" custScaleY="54136" custLinFactNeighborX="896" custLinFactNeighborY="84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3400F04-BFE1-4386-8C10-E303CFE96538}" srcId="{93F6806E-E669-424A-899F-2795CE719D6D}" destId="{96B4AA0C-F5F9-4D27-8DAF-2B717E44E2C8}" srcOrd="0" destOrd="0" parTransId="{CAF24E20-856A-4FD0-B20A-851EE8448C8A}" sibTransId="{15769726-970C-49B5-ABF7-0F30A028E82B}"/>
    <dgm:cxn modelId="{3BE597EA-E526-448B-A5DD-1CF3F18F21AE}" type="presOf" srcId="{96B4AA0C-F5F9-4D27-8DAF-2B717E44E2C8}" destId="{609C561B-F7E1-4289-8918-110C71BD0098}" srcOrd="0" destOrd="0" presId="urn:microsoft.com/office/officeart/2008/layout/PictureStrips"/>
    <dgm:cxn modelId="{5E8806F8-B532-4A2F-B70B-E1AE0A7E8A63}" type="presOf" srcId="{93F6806E-E669-424A-899F-2795CE719D6D}" destId="{E5218BB2-5D2E-4578-B750-8EA90BE03DC4}" srcOrd="0" destOrd="0" presId="urn:microsoft.com/office/officeart/2008/layout/PictureStrips"/>
    <dgm:cxn modelId="{66CEAA50-87FA-4789-BE8C-3CA27CAC7EB6}" type="presParOf" srcId="{E5218BB2-5D2E-4578-B750-8EA90BE03DC4}" destId="{C9A10BAA-0A64-453F-A14F-5825C8713767}" srcOrd="0" destOrd="0" presId="urn:microsoft.com/office/officeart/2008/layout/PictureStrips"/>
    <dgm:cxn modelId="{104EE730-3749-418F-A941-0689F9CCCBEE}" type="presParOf" srcId="{C9A10BAA-0A64-453F-A14F-5825C8713767}" destId="{609C561B-F7E1-4289-8918-110C71BD0098}" srcOrd="0" destOrd="0" presId="urn:microsoft.com/office/officeart/2008/layout/PictureStrips"/>
    <dgm:cxn modelId="{BC381C96-9527-49BA-9B11-0F9B3A37B974}" type="presParOf" srcId="{C9A10BAA-0A64-453F-A14F-5825C8713767}" destId="{DCC8E820-45FB-4718-90AA-16FC3012CC4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Государственный таможенный комитет</a:t>
          </a:r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dirty="0"/>
            <a:t>В соответствии с Указом Президента Республики Беларусь от 21 апреля 2008 г. № 228 "О некоторых вопросах таможенных органов" Государственный таможенный комитет Республики Беларусь (в части, касающейся обращения химических веществ):</a:t>
          </a:r>
          <a:endParaRPr lang="en-US" sz="1200" dirty="0"/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/>
            <a:t>- организует контроль за соблюдением запретов и ограничений</a:t>
          </a:r>
          <a:r>
            <a:rPr lang="ru-RU" sz="1200" dirty="0"/>
            <a:t>, установленных в соответствии с международными договорами государств-членов Таможенного союза и законодательством Республики Беларусь, </a:t>
          </a:r>
          <a:r>
            <a:rPr lang="ru-RU" sz="1200" b="1" dirty="0"/>
            <a:t>в отношении товаров, ввозимых в Республику Беларусь и вывозимых из Республики Беларусь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/>
            <a:t>- определяет порядок</a:t>
          </a:r>
          <a:r>
            <a:rPr lang="ru-RU" sz="1200" dirty="0"/>
            <a:t> сбора и обработки информации, </a:t>
          </a:r>
          <a:r>
            <a:rPr lang="ru-RU" sz="1200" b="1" dirty="0"/>
            <a:t>проведения анализа и оценки рисков, разработки и реализации мер по управлению рисками, </a:t>
          </a:r>
          <a:r>
            <a:rPr lang="ru-RU" sz="1200" dirty="0"/>
            <a:t>а также технические условия передачи информации, содержащейся в установленных профилях риска;</a:t>
          </a:r>
          <a:endParaRPr lang="en-US" sz="1200" dirty="0"/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/>
            <a:t>- организует, проводит и совершенствует осуществление таможенного контроля</a:t>
          </a:r>
          <a:r>
            <a:rPr lang="ru-RU" sz="1200" dirty="0"/>
            <a:t> в соответствии с таможенным законодательством Таможенного союза и законодательством Республики Беларусь (</a:t>
          </a:r>
          <a:r>
            <a:rPr lang="ru-RU" sz="1200" b="1" dirty="0"/>
            <a:t>в том числе в части таможенного оформления и таможенного контроля химических веществ, химических веществ, запрещенных и ограниченных к перемещению через таможенную границу Республики Беларусь</a:t>
          </a:r>
          <a:r>
            <a:rPr lang="ru-RU" sz="1200" dirty="0"/>
            <a:t>).</a:t>
          </a:r>
          <a:endParaRPr lang="en-US" sz="1200" dirty="0"/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i="1" dirty="0"/>
            <a:t>Источник: </a:t>
          </a:r>
          <a:r>
            <a:rPr lang="ru-RU" sz="1200" i="1" dirty="0">
              <a:hlinkClick xmlns:r="http://schemas.openxmlformats.org/officeDocument/2006/relationships" r:id="rId1"/>
            </a:rPr>
            <a:t>https://www.customs.gov.by/tamozhennye-organy/zadachi-i-funktsii/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 val="rev"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98744" custScaleY="217768" custLinFactNeighborX="51" custLinFactNeighborY="-24401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106957" custScaleY="66410" custLinFactNeighborX="162" custLinFactNeighborY="31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</dgm:ptLst>
  <dgm:cxnLst>
    <dgm:cxn modelId="{5E8806F8-B532-4A2F-B70B-E1AE0A7E8A63}" type="presOf" srcId="{93F6806E-E669-424A-899F-2795CE719D6D}" destId="{E5218BB2-5D2E-4578-B750-8EA90BE03DC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1273698-F8E8-487A-BB7D-6E9FC0190B18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20E9FCF-8385-430C-914B-FC227110EE60}">
      <dgm:prSet phldrT="[Текст]" custT="1"/>
      <dgm:spPr/>
      <dgm:t>
        <a:bodyPr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экономики</a:t>
          </a:r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dirty="0"/>
            <a:t>В соответствии с Положением Министерства экономики, утвержденного Постановлением Совета Министров Республики Беларусь 29.07.2006 </a:t>
          </a:r>
          <a:br>
            <a:rPr lang="ru-RU" sz="1200" dirty="0"/>
          </a:br>
          <a:r>
            <a:rPr lang="ru-RU" sz="1200" dirty="0"/>
            <a:t>№ 967 (в редакции постановления Совета Министров Республики Беларусь 14.12.2018 № 902) Министерство экономики осуществляет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- взаимодействие с Государственным комитетом по науке и технологиям и Национальной академией наук Беларуси по разработке комплексного прогноза научно-технического прогресса Республики Беларусь; содействует внедрению принципов «зеленой экономики»</a:t>
          </a:r>
          <a:r>
            <a:rPr lang="ru-RU" sz="1200" dirty="0"/>
            <a:t> </a:t>
          </a:r>
          <a:r>
            <a:rPr lang="ru-RU" sz="1200" b="1" dirty="0"/>
            <a:t>в отраслевые секторы экономики страны</a:t>
          </a:r>
          <a:r>
            <a:rPr lang="ru-RU" sz="1200" dirty="0"/>
            <a:t> (промышленный, энергетический, коммунальный, строительный и другие);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- обеспечение рассмотрения, согласование и регистрацию проектов (программ) международной технической помощи</a:t>
          </a:r>
          <a:r>
            <a:rPr lang="ru-RU" sz="1200" dirty="0"/>
            <a:t>, а также информация об организации и (или) проведении семинаров, конференций, иных общественных обсуждений в рамках международной технической помощи, контролирует ход реализации таких проектов; 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- разработку прогнозов и определение перспектив производства, использования, импорта и экспорта химических веществ, развития химической и нефтехимической отраслей промышленности.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i="1" dirty="0"/>
            <a:t>Источник</a:t>
          </a:r>
          <a:r>
            <a:rPr lang="ru-RU" sz="1200" b="1" i="1" dirty="0"/>
            <a:t> </a:t>
          </a:r>
          <a:r>
            <a:rPr lang="ru-RU" sz="1200" i="1" dirty="0">
              <a:hlinkClick xmlns:r="http://schemas.openxmlformats.org/officeDocument/2006/relationships" r:id="rId1"/>
            </a:rPr>
            <a:t>https://economy.gov.by/uploads/files/Polozhenie-o-Minekonomiki-obnovl.pdf</a:t>
          </a:r>
          <a:endParaRPr lang="ru-RU" sz="2400" i="1" dirty="0">
            <a:solidFill>
              <a:srgbClr val="AD1F1F"/>
            </a:solidFill>
          </a:endParaRPr>
        </a:p>
      </dgm:t>
    </dgm:pt>
    <dgm:pt modelId="{87B11751-B4A1-4438-B591-9646249AA07A}" type="parTrans" cxnId="{B34DD2CE-51E8-4156-9E16-1ED932085E61}">
      <dgm:prSet/>
      <dgm:spPr/>
      <dgm:t>
        <a:bodyPr/>
        <a:lstStyle/>
        <a:p>
          <a:endParaRPr lang="ru-RU"/>
        </a:p>
      </dgm:t>
    </dgm:pt>
    <dgm:pt modelId="{AABA24FB-5C71-4F9E-9FBE-B57235D091C1}" type="sibTrans" cxnId="{B34DD2CE-51E8-4156-9E16-1ED932085E61}">
      <dgm:prSet/>
      <dgm:spPr/>
      <dgm:t>
        <a:bodyPr/>
        <a:lstStyle/>
        <a:p>
          <a:endParaRPr lang="ru-RU"/>
        </a:p>
      </dgm:t>
    </dgm:pt>
    <dgm:pt modelId="{8CC86925-76E9-4326-86AA-EA0F29019CF7}" type="pres">
      <dgm:prSet presAssocID="{D1273698-F8E8-487A-BB7D-6E9FC0190B18}" presName="Name0" presStyleCnt="0">
        <dgm:presLayoutVars>
          <dgm:dir val="rev"/>
          <dgm:resizeHandles val="exact"/>
        </dgm:presLayoutVars>
      </dgm:prSet>
      <dgm:spPr/>
    </dgm:pt>
    <dgm:pt modelId="{BFEB57FB-B3E8-45D5-AB68-BCA02FCBECCC}" type="pres">
      <dgm:prSet presAssocID="{F20E9FCF-8385-430C-914B-FC227110EE60}" presName="composite" presStyleCnt="0"/>
      <dgm:spPr/>
    </dgm:pt>
    <dgm:pt modelId="{91BA2F2F-78E7-4FCC-9FA4-7AC405F7D684}" type="pres">
      <dgm:prSet presAssocID="{F20E9FCF-8385-430C-914B-FC227110EE60}" presName="rect1" presStyleLbl="trAlignAcc1" presStyleIdx="0" presStyleCnt="1" custScaleX="99020" custScaleY="227590" custLinFactNeighborX="-45" custLinFactNeighborY="2567">
        <dgm:presLayoutVars>
          <dgm:bulletEnabled val="1"/>
        </dgm:presLayoutVars>
      </dgm:prSet>
      <dgm:spPr/>
    </dgm:pt>
    <dgm:pt modelId="{10A12E9A-20A4-4B1A-8130-BCF5E447D5D4}" type="pres">
      <dgm:prSet presAssocID="{F20E9FCF-8385-430C-914B-FC227110EE60}" presName="rect2" presStyleLbl="fgImgPlace1" presStyleIdx="0" presStyleCnt="1" custAng="0" custFlipHor="0" custScaleX="110214" custScaleY="74774" custLinFactNeighborX="205" custLinFactNeighborY="1060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E991E5E-508E-4A24-BD73-F6FC516A157F}" type="presOf" srcId="{F20E9FCF-8385-430C-914B-FC227110EE60}" destId="{91BA2F2F-78E7-4FCC-9FA4-7AC405F7D684}" srcOrd="0" destOrd="0" presId="urn:microsoft.com/office/officeart/2008/layout/PictureStrips"/>
    <dgm:cxn modelId="{FAACC7A7-843B-448C-87E3-204331CAB319}" type="presOf" srcId="{D1273698-F8E8-487A-BB7D-6E9FC0190B18}" destId="{8CC86925-76E9-4326-86AA-EA0F29019CF7}" srcOrd="0" destOrd="0" presId="urn:microsoft.com/office/officeart/2008/layout/PictureStrips"/>
    <dgm:cxn modelId="{B34DD2CE-51E8-4156-9E16-1ED932085E61}" srcId="{D1273698-F8E8-487A-BB7D-6E9FC0190B18}" destId="{F20E9FCF-8385-430C-914B-FC227110EE60}" srcOrd="0" destOrd="0" parTransId="{87B11751-B4A1-4438-B591-9646249AA07A}" sibTransId="{AABA24FB-5C71-4F9E-9FBE-B57235D091C1}"/>
    <dgm:cxn modelId="{4968B200-C133-405A-A622-478B5FB57AEC}" type="presParOf" srcId="{8CC86925-76E9-4326-86AA-EA0F29019CF7}" destId="{BFEB57FB-B3E8-45D5-AB68-BCA02FCBECCC}" srcOrd="0" destOrd="0" presId="urn:microsoft.com/office/officeart/2008/layout/PictureStrips"/>
    <dgm:cxn modelId="{E794ADFF-B72E-4ABE-9E7A-11181EBF4027}" type="presParOf" srcId="{BFEB57FB-B3E8-45D5-AB68-BCA02FCBECCC}" destId="{91BA2F2F-78E7-4FCC-9FA4-7AC405F7D684}" srcOrd="0" destOrd="0" presId="urn:microsoft.com/office/officeart/2008/layout/PictureStrips"/>
    <dgm:cxn modelId="{BADCB231-B661-4C51-B039-3CC253D31C40}" type="presParOf" srcId="{BFEB57FB-B3E8-45D5-AB68-BCA02FCBECCC}" destId="{10A12E9A-20A4-4B1A-8130-BCF5E447D5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здравоохранения</a:t>
          </a:r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Согласно Положению о Министерстве здравоохранения Республики Беларусь, утвержденному постановлением Совета Министров Республики Беларусь от 28.10.2011 г.  № 1446 (в редакции №23 от 16.05.2018 г.), Постановлению Совета Министров Республики Беларусь от 27.03.2018 № 226 «О некоторых вопросах Министерства здравоохранения» с дополнениями и изменениями Министерство здравоохранения проводит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государственную регистрацию химической продукции, нотификацию новых химических веществ, а также обеспечивает ведение национальной части реестра химических веществ и смесей Евразийского экономического союза</a:t>
          </a:r>
          <a:r>
            <a:rPr lang="ru-RU" sz="1200" dirty="0"/>
            <a:t> в соответствии с требованиями технического регламента Евразийского экономического союза «О безопасности химической продукции»; 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комплекс предварительных технических работ, связанных с проведением экспертиз, испытаний и других исследований, предшествующих государственной регистрации химической продукции, нотификации новых химических веществ,</a:t>
          </a:r>
          <a:r>
            <a:rPr lang="ru-RU" sz="1200" dirty="0"/>
            <a:t> порядок организации и проведения этих работ, а также организацию, уполномоченную на их проведение и ведение национальной части реестра химических веществ и смесей Евразийского экономического союза в соответствии с требованиями технического регламента Евразийского экономического союза «О безопасности химической продукции»;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обоснование критериев безопасности химических веществ для здоровья населения и работающих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оценку опасности химических веществ, пестицидов и отходов для человека;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обоснование и установление гигиенических нормативов химических веществ в объектах среды обитания и производственной среды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- регистрацию заболеваний и отравлений, в том числе профессиональных;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контроль содержания химикатов в среде обитания, продуктах питания, питьевой воде, на производстве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- ведение социально-гигиенического мониторинга.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i="1" dirty="0"/>
            <a:t>Источник: </a:t>
          </a:r>
          <a:r>
            <a:rPr lang="ru-RU" sz="1200" i="1" dirty="0">
              <a:hlinkClick xmlns:r="http://schemas.openxmlformats.org/officeDocument/2006/relationships" r:id="rId1"/>
            </a:rPr>
            <a:t>https://minzdrav.gov.by/ru/dlya-spetsialistov/normativno-pravovaya-baza/polozhenie-o-ministerstve.php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119114" custScaleY="320446" custLinFactNeighborX="607" custLinFactNeighborY="-3090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93328" custScaleY="60529" custLinFactNeighborX="-28606" custLinFactNeighborY="-102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6B4AA0C-F5F9-4D27-8DAF-2B717E44E2C8}">
      <dgm:prSet phldrT="[Текст]" custT="1"/>
      <dgm:spPr/>
      <dgm:t>
        <a:bodyPr/>
        <a:lstStyle/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антимонопольного регулирования и торговли</a:t>
          </a:r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В соответствии с Положением о Министерстве антимонопольного регулирования и торговли Республики Беларусь, утвержденного постановлением Совета Министров Республики Беларусь от 6 сентября 2016 г. № 702, Министерство антимонопольного регулирования и торговли осуществляет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направляет: предписания изготовителям (исполнителям, продавцам) о прекращении реализации товаров при отсутствии необходимой и достоверной информации о товарах</a:t>
          </a:r>
          <a:r>
            <a:rPr lang="ru-RU" sz="1200" dirty="0"/>
            <a:t> (работах, услугах); материалы в правоохранительные органы для решения вопросов о возбуждении уголовных дел по признакам преступлений, связанных с нарушениями законодательства о защите прав потребителей;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- в порядке, определенном законодательством: контроль за соблюдением законодательства в области торговли;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- государственный контроль (надзор) за соблюдением требований технических регламентов Таможенного союза</a:t>
          </a:r>
          <a:r>
            <a:rPr lang="ru-RU" sz="1200" dirty="0"/>
            <a:t>, Евразийского экономического союза в области защиты прав потребителей. </a:t>
          </a:r>
        </a:p>
        <a:p>
          <a:pPr algn="just">
            <a:lnSpc>
              <a:spcPts val="1100"/>
            </a:lnSpc>
            <a:spcAft>
              <a:spcPts val="0"/>
            </a:spcAft>
          </a:pPr>
          <a:r>
            <a:rPr lang="ru-RU" sz="1100" i="1" dirty="0"/>
            <a:t>Источники: </a:t>
          </a:r>
          <a:r>
            <a:rPr lang="ru-RU" sz="1100" i="1" dirty="0">
              <a:hlinkClick xmlns:r="http://schemas.openxmlformats.org/officeDocument/2006/relationships" r:id="rId1"/>
            </a:rPr>
            <a:t>https://www.mart.gov.by/news/novost/o-razreshitelnykh-dokumentakh-pri-osushchestvlenii-eksporta-ili-importa-tovarov/?sphrase_id=72572</a:t>
          </a:r>
          <a:r>
            <a:rPr lang="ru-RU" sz="1100" i="1" dirty="0"/>
            <a:t>;</a:t>
          </a:r>
          <a:endParaRPr lang="en-US" sz="1100" dirty="0"/>
        </a:p>
        <a:p>
          <a:pPr algn="just">
            <a:lnSpc>
              <a:spcPts val="1100"/>
            </a:lnSpc>
            <a:spcAft>
              <a:spcPts val="0"/>
            </a:spcAft>
          </a:pPr>
          <a:r>
            <a:rPr lang="ru-RU" sz="1100" i="1" dirty="0">
              <a:hlinkClick xmlns:r="http://schemas.openxmlformats.org/officeDocument/2006/relationships" r:id="rId2"/>
            </a:rPr>
            <a:t>https://www.mart.gov.by/files/live/sites/mart/files/documents/%D0%9F%D0%BE%D0%BB%D0%BE%D0%B6%D0%B5%D0%BD%D0%B8%D0%B5%20%D0%BE%20%D0%9C%D0%90%D0%A0%D0%A2.PDF</a:t>
          </a:r>
          <a:endParaRPr lang="ru-RU" sz="800" dirty="0"/>
        </a:p>
      </dgm:t>
    </dgm:pt>
    <dgm:pt modelId="{CAF24E20-856A-4FD0-B20A-851EE8448C8A}" type="parTrans" cxnId="{63400F04-BFE1-4386-8C10-E303CFE96538}">
      <dgm:prSet/>
      <dgm:spPr/>
      <dgm:t>
        <a:bodyPr/>
        <a:lstStyle/>
        <a:p>
          <a:endParaRPr lang="ru-RU"/>
        </a:p>
      </dgm:t>
    </dgm:pt>
    <dgm:pt modelId="{15769726-970C-49B5-ABF7-0F30A028E82B}" type="sibTrans" cxnId="{63400F04-BFE1-4386-8C10-E303CFE96538}">
      <dgm:prSet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  <dgm:pt modelId="{C9A10BAA-0A64-453F-A14F-5825C8713767}" type="pres">
      <dgm:prSet presAssocID="{96B4AA0C-F5F9-4D27-8DAF-2B717E44E2C8}" presName="composite" presStyleCnt="0"/>
      <dgm:spPr/>
    </dgm:pt>
    <dgm:pt modelId="{609C561B-F7E1-4289-8918-110C71BD0098}" type="pres">
      <dgm:prSet presAssocID="{96B4AA0C-F5F9-4D27-8DAF-2B717E44E2C8}" presName="rect1" presStyleLbl="trAlignAcc1" presStyleIdx="0" presStyleCnt="1" custScaleX="107368" custScaleY="176440" custLinFactNeighborX="112" custLinFactNeighborY="7244">
        <dgm:presLayoutVars>
          <dgm:bulletEnabled val="1"/>
        </dgm:presLayoutVars>
      </dgm:prSet>
      <dgm:spPr/>
    </dgm:pt>
    <dgm:pt modelId="{DCC8E820-45FB-4718-90AA-16FC3012CC48}" type="pres">
      <dgm:prSet presAssocID="{96B4AA0C-F5F9-4D27-8DAF-2B717E44E2C8}" presName="rect2" presStyleLbl="fgImgPlace1" presStyleIdx="0" presStyleCnt="1" custScaleX="92397" custScaleY="60170" custLinFactNeighborX="-6458" custLinFactNeighborY="720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3400F04-BFE1-4386-8C10-E303CFE96538}" srcId="{93F6806E-E669-424A-899F-2795CE719D6D}" destId="{96B4AA0C-F5F9-4D27-8DAF-2B717E44E2C8}" srcOrd="0" destOrd="0" parTransId="{CAF24E20-856A-4FD0-B20A-851EE8448C8A}" sibTransId="{15769726-970C-49B5-ABF7-0F30A028E82B}"/>
    <dgm:cxn modelId="{3BE597EA-E526-448B-A5DD-1CF3F18F21AE}" type="presOf" srcId="{96B4AA0C-F5F9-4D27-8DAF-2B717E44E2C8}" destId="{609C561B-F7E1-4289-8918-110C71BD0098}" srcOrd="0" destOrd="0" presId="urn:microsoft.com/office/officeart/2008/layout/PictureStrips"/>
    <dgm:cxn modelId="{5E8806F8-B532-4A2F-B70B-E1AE0A7E8A63}" type="presOf" srcId="{93F6806E-E669-424A-899F-2795CE719D6D}" destId="{E5218BB2-5D2E-4578-B750-8EA90BE03DC4}" srcOrd="0" destOrd="0" presId="urn:microsoft.com/office/officeart/2008/layout/PictureStrips"/>
    <dgm:cxn modelId="{66CEAA50-87FA-4789-BE8C-3CA27CAC7EB6}" type="presParOf" srcId="{E5218BB2-5D2E-4578-B750-8EA90BE03DC4}" destId="{C9A10BAA-0A64-453F-A14F-5825C8713767}" srcOrd="0" destOrd="0" presId="urn:microsoft.com/office/officeart/2008/layout/PictureStrips"/>
    <dgm:cxn modelId="{104EE730-3749-418F-A941-0689F9CCCBEE}" type="presParOf" srcId="{C9A10BAA-0A64-453F-A14F-5825C8713767}" destId="{609C561B-F7E1-4289-8918-110C71BD0098}" srcOrd="0" destOrd="0" presId="urn:microsoft.com/office/officeart/2008/layout/PictureStrips"/>
    <dgm:cxn modelId="{BC381C96-9527-49BA-9B11-0F9B3A37B974}" type="presParOf" srcId="{C9A10BAA-0A64-453F-A14F-5825C8713767}" destId="{DCC8E820-45FB-4718-90AA-16FC3012CC4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по чрезвычайным ситуациям</a:t>
          </a:r>
        </a:p>
        <a:p>
          <a:pPr algn="just">
            <a:lnSpc>
              <a:spcPts val="1200"/>
            </a:lnSpc>
            <a:spcAft>
              <a:spcPts val="0"/>
            </a:spcAft>
          </a:pP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Согласно Положению о Министерстве по чрезвычайным ситуациям Республики Беларусь (в ред. Указов Президента Республики Беларусь от 08.01.2009г.№13,от27.09.2010г.499, от 30.09.2011 г. № 439, от 31.01.2013 г. № 48 от 25.07.2013 г. № 332), статье 2 </a:t>
          </a:r>
          <a:r>
            <a:rPr lang="ru-RU" sz="1200" dirty="0">
              <a:hlinkClick xmlns:r="http://schemas.openxmlformats.org/officeDocument/2006/relationships" r:id="rId1"/>
            </a:rPr>
            <a:t>Закона Республики Беларусь "Об органах и подразделениях по чрезвычайным ситуациям Республики Беларусь"</a:t>
          </a:r>
          <a:r>
            <a:rPr lang="ru-RU" sz="1200" dirty="0"/>
            <a:t> от 16 июля 2009 г. №45-3: 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Министерство по чрезвычайным ситуациям осуществляет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государственный надзор за соблюдением требований технических регламентов</a:t>
          </a:r>
          <a:r>
            <a:rPr lang="ru-RU" sz="1200" dirty="0"/>
            <a:t> Таможенного союза, Евразийского экономического союза в области пожарной и промышленной безопасности;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государственный надзор за организацией работ в отношении опасных производственных объектов и (или) потенциально опасных объектов</a:t>
          </a:r>
          <a:r>
            <a:rPr lang="ru-RU" sz="1200" dirty="0"/>
            <a:t> при осуществлении деятельности в области промышленной безопасности;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государственный надзор за организацией работ по обеспечению безопасной перевозки опасных грузов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dirty="0"/>
            <a:t>организацию проведения оценки соответствия продукции, выполнения работ, оказания услуг в сферах предупреждения и ликвидации чрезвычайных ситуаций промышленной безопасности техническим требованиям; 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/>
            <a:t>организацию обучения работников организаций и населения в сфере предупреждения и ликвидации чрезвычайных ситуаций природного и техногенного характера</a:t>
          </a:r>
          <a:r>
            <a:rPr lang="ru-RU" sz="1200" dirty="0"/>
            <a:t>.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i="1" dirty="0"/>
            <a:t>Источники: </a:t>
          </a:r>
          <a:r>
            <a:rPr lang="ru-RU" sz="1200" i="1" dirty="0">
              <a:hlinkClick xmlns:r="http://schemas.openxmlformats.org/officeDocument/2006/relationships" r:id="rId2"/>
            </a:rPr>
            <a:t>https://mchs.gov.by/ministerstvo/tseli-i-zadachi-mchs/?_ga=-2.113268487.1091158240.1668590813-1674231253.1668590813</a:t>
          </a:r>
          <a:endParaRPr lang="en-US" sz="1200" dirty="0"/>
        </a:p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i="1" dirty="0">
              <a:hlinkClick xmlns:r="http://schemas.openxmlformats.org/officeDocument/2006/relationships" r:id="rId3"/>
            </a:rPr>
            <a:t>https://pravo.by/document/?guid=3871&amp;p0=P30600756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 val="rev"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106435" custScaleY="234912" custLinFactNeighborX="11162" custLinFactNeighborY="35604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100296" custScaleY="66410" custLinFactNeighborX="5" custLinFactNeighborY="85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</dgm:ptLst>
  <dgm:cxnLst>
    <dgm:cxn modelId="{5E8806F8-B532-4A2F-B70B-E1AE0A7E8A63}" type="presOf" srcId="{93F6806E-E669-424A-899F-2795CE719D6D}" destId="{E5218BB2-5D2E-4578-B750-8EA90BE03DC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1273698-F8E8-487A-BB7D-6E9FC0190B18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20E9FCF-8385-430C-914B-FC227110EE60}">
      <dgm:prSet phldrT="[Текст]" custT="1"/>
      <dgm:spPr/>
      <dgm:t>
        <a:bodyPr/>
        <a:lstStyle/>
        <a:p>
          <a:pPr algn="just">
            <a:lnSpc>
              <a:spcPts val="12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иностранных дел</a:t>
          </a:r>
          <a:endParaRPr lang="ru-RU" sz="3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dirty="0"/>
            <a:t>В соответствии с Положением о Министерстве иностранных дел Республики Беларусь, утвержденным постановлением Совета Министров Республики Беларусь 31.07.2006 № 978, Министерство иностранных дел осуществляет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 - контроль за исполнением международных договоров Республики Беларусь государственными органами Республики Беларусь и оказание содействия в исполнении международных договоров РБ</a:t>
          </a:r>
          <a:r>
            <a:rPr lang="ru-RU" sz="1200" dirty="0"/>
            <a:t>;</a:t>
          </a:r>
          <a:br>
            <a:rPr lang="ru-RU" sz="1200" dirty="0"/>
          </a:br>
          <a:r>
            <a:rPr lang="ru-RU" sz="1200" dirty="0"/>
            <a:t> - участвует в работе межведомственных органов Республики Беларусь по регулированию внешнеполитической и внешнеэкономической деятельности;</a:t>
          </a:r>
          <a:br>
            <a:rPr lang="ru-RU" sz="1200" dirty="0"/>
          </a:br>
          <a:r>
            <a:rPr lang="ru-RU" sz="1200" dirty="0"/>
            <a:t> - участвует в проводимых иностранными государствами расследованиях по применению специальных защитных мер в отношении товаров, производимых юридическими и физическими лицами Республики Беларусь;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 - координацию участия Республики Беларусь в международной деятельности по обеспечению безопасности использования химических веществ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b="1" dirty="0"/>
            <a:t> - регулирование участия республики в международной торговле химическими веществами и отходами;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dirty="0"/>
            <a:t> - обеспечивает в пределах своей компетенции согласование лицензий на ввоз/вывоз специфических товаров (работ, услуг) и разрешений.</a:t>
          </a:r>
          <a:endParaRPr lang="en-US" sz="1200" dirty="0"/>
        </a:p>
        <a:p>
          <a:pPr algn="just">
            <a:lnSpc>
              <a:spcPts val="1400"/>
            </a:lnSpc>
            <a:spcAft>
              <a:spcPts val="0"/>
            </a:spcAft>
          </a:pPr>
          <a:r>
            <a:rPr lang="ru-RU" sz="1200" i="1" dirty="0"/>
            <a:t>Источники </a:t>
          </a:r>
          <a:r>
            <a:rPr lang="ru-RU" sz="1200" i="1" dirty="0">
              <a:hlinkClick xmlns:r="http://schemas.openxmlformats.org/officeDocument/2006/relationships" r:id="rId1"/>
            </a:rPr>
            <a:t>https://president.gov.by/ru/statebodies/ministerstvo-inostrannyh-del</a:t>
          </a:r>
          <a:r>
            <a:rPr lang="ru-RU" sz="1200" i="1" dirty="0"/>
            <a:t>, </a:t>
          </a:r>
          <a:r>
            <a:rPr lang="ru-RU" sz="1200" i="1" dirty="0">
              <a:hlinkClick xmlns:r="http://schemas.openxmlformats.org/officeDocument/2006/relationships" r:id="rId2"/>
            </a:rPr>
            <a:t>https://pravo.by/document/?guid=3871&amp;p0=c20600978</a:t>
          </a:r>
          <a:endParaRPr lang="ru-RU" sz="2400" i="1" dirty="0">
            <a:solidFill>
              <a:srgbClr val="AD1F1F"/>
            </a:solidFill>
          </a:endParaRPr>
        </a:p>
      </dgm:t>
    </dgm:pt>
    <dgm:pt modelId="{87B11751-B4A1-4438-B591-9646249AA07A}" type="parTrans" cxnId="{B34DD2CE-51E8-4156-9E16-1ED932085E61}">
      <dgm:prSet/>
      <dgm:spPr/>
      <dgm:t>
        <a:bodyPr/>
        <a:lstStyle/>
        <a:p>
          <a:endParaRPr lang="ru-RU"/>
        </a:p>
      </dgm:t>
    </dgm:pt>
    <dgm:pt modelId="{AABA24FB-5C71-4F9E-9FBE-B57235D091C1}" type="sibTrans" cxnId="{B34DD2CE-51E8-4156-9E16-1ED932085E61}">
      <dgm:prSet/>
      <dgm:spPr/>
      <dgm:t>
        <a:bodyPr/>
        <a:lstStyle/>
        <a:p>
          <a:endParaRPr lang="ru-RU"/>
        </a:p>
      </dgm:t>
    </dgm:pt>
    <dgm:pt modelId="{8CC86925-76E9-4326-86AA-EA0F29019CF7}" type="pres">
      <dgm:prSet presAssocID="{D1273698-F8E8-487A-BB7D-6E9FC0190B18}" presName="Name0" presStyleCnt="0">
        <dgm:presLayoutVars>
          <dgm:dir val="rev"/>
          <dgm:resizeHandles val="exact"/>
        </dgm:presLayoutVars>
      </dgm:prSet>
      <dgm:spPr/>
    </dgm:pt>
    <dgm:pt modelId="{BFEB57FB-B3E8-45D5-AB68-BCA02FCBECCC}" type="pres">
      <dgm:prSet presAssocID="{F20E9FCF-8385-430C-914B-FC227110EE60}" presName="composite" presStyleCnt="0"/>
      <dgm:spPr/>
    </dgm:pt>
    <dgm:pt modelId="{91BA2F2F-78E7-4FCC-9FA4-7AC405F7D684}" type="pres">
      <dgm:prSet presAssocID="{F20E9FCF-8385-430C-914B-FC227110EE60}" presName="rect1" presStyleLbl="trAlignAcc1" presStyleIdx="0" presStyleCnt="1" custScaleX="107842" custScaleY="211815" custLinFactNeighborX="1821" custLinFactNeighborY="544">
        <dgm:presLayoutVars>
          <dgm:bulletEnabled val="1"/>
        </dgm:presLayoutVars>
      </dgm:prSet>
      <dgm:spPr/>
    </dgm:pt>
    <dgm:pt modelId="{10A12E9A-20A4-4B1A-8130-BCF5E447D5D4}" type="pres">
      <dgm:prSet presAssocID="{F20E9FCF-8385-430C-914B-FC227110EE60}" presName="rect2" presStyleLbl="fgImgPlace1" presStyleIdx="0" presStyleCnt="1" custAng="0" custFlipHor="0" custScaleX="88198" custScaleY="61864" custLinFactNeighborX="4803" custLinFactNeighborY="68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E991E5E-508E-4A24-BD73-F6FC516A157F}" type="presOf" srcId="{F20E9FCF-8385-430C-914B-FC227110EE60}" destId="{91BA2F2F-78E7-4FCC-9FA4-7AC405F7D684}" srcOrd="0" destOrd="0" presId="urn:microsoft.com/office/officeart/2008/layout/PictureStrips"/>
    <dgm:cxn modelId="{FAACC7A7-843B-448C-87E3-204331CAB319}" type="presOf" srcId="{D1273698-F8E8-487A-BB7D-6E9FC0190B18}" destId="{8CC86925-76E9-4326-86AA-EA0F29019CF7}" srcOrd="0" destOrd="0" presId="urn:microsoft.com/office/officeart/2008/layout/PictureStrips"/>
    <dgm:cxn modelId="{B34DD2CE-51E8-4156-9E16-1ED932085E61}" srcId="{D1273698-F8E8-487A-BB7D-6E9FC0190B18}" destId="{F20E9FCF-8385-430C-914B-FC227110EE60}" srcOrd="0" destOrd="0" parTransId="{87B11751-B4A1-4438-B591-9646249AA07A}" sibTransId="{AABA24FB-5C71-4F9E-9FBE-B57235D091C1}"/>
    <dgm:cxn modelId="{4968B200-C133-405A-A622-478B5FB57AEC}" type="presParOf" srcId="{8CC86925-76E9-4326-86AA-EA0F29019CF7}" destId="{BFEB57FB-B3E8-45D5-AB68-BCA02FCBECCC}" srcOrd="0" destOrd="0" presId="urn:microsoft.com/office/officeart/2008/layout/PictureStrips"/>
    <dgm:cxn modelId="{E794ADFF-B72E-4ABE-9E7A-11181EBF4027}" type="presParOf" srcId="{BFEB57FB-B3E8-45D5-AB68-BCA02FCBECCC}" destId="{91BA2F2F-78E7-4FCC-9FA4-7AC405F7D684}" srcOrd="0" destOrd="0" presId="urn:microsoft.com/office/officeart/2008/layout/PictureStrips"/>
    <dgm:cxn modelId="{BADCB231-B661-4C51-B039-3CC253D31C40}" type="presParOf" srcId="{BFEB57FB-B3E8-45D5-AB68-BCA02FCBECCC}" destId="{10A12E9A-20A4-4B1A-8130-BCF5E447D5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Государственный комитет по стандартизации Республики Беларусь </a:t>
          </a:r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kern="1200" dirty="0"/>
            <a:t>Согласно Положению о Государственном комитете по стандартизации Республики Беларусь (в ред. постановлений Совмина от 07.12.2006 г. № 1632, от 30.05.2007 г. № 716, от 31.05.2007 г. № 216, от 30.09.2016 г. № 791, от 02.12.2016 г. № 992, от 25.02.2017 г. № 159, от 14.02.2018 г.№ 126), Государственный комитет по стандартизации Республики Беларусь осуществляет (в части, касающейся обращения химических веществ):</a:t>
          </a:r>
          <a:endParaRPr lang="en-US" sz="1200" kern="1200" dirty="0"/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kern="1200" dirty="0"/>
            <a:t>- защиту интересов государства и потребителей, повышение безопасности, качества продукции</a:t>
          </a:r>
          <a:r>
            <a:rPr lang="ru-RU" sz="1200" kern="1200" dirty="0"/>
            <a:t>;</a:t>
          </a:r>
          <a:endParaRPr lang="en-US" sz="1200" kern="1200" dirty="0"/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kern="1200" dirty="0"/>
            <a:t>- государственный контроль (надзор) за соблюдением требований технических регламентов Таможенного союза, Евразийского экономического союза</a:t>
          </a:r>
          <a:r>
            <a:rPr lang="ru-RU" sz="1200" kern="1200" dirty="0"/>
            <a:t> и показателей, не включенных в технические регламенты Таможенного союза, Евразийского экономического союза, но задекларированных изготовителем (продавцом, поставщиком, импортером) продукции в договорах на поставку (продажу) продукции, в ее маркировке или эксплуатационной документации;</a:t>
          </a:r>
          <a:endParaRPr lang="en-US" sz="1200" kern="1200" dirty="0"/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kern="1200" dirty="0"/>
            <a:t>- участие в установленном порядке в разработке и согласовании проектов нормативных правовых актов</a:t>
          </a:r>
          <a:r>
            <a:rPr lang="ru-RU" sz="1200" kern="1200" dirty="0"/>
            <a:t>, технических нормативных правовых актов в сфере технического нормирования и стандартизации, обеспечения единства измерений, оценки соответствия и аккредитации;</a:t>
          </a:r>
          <a:endParaRPr lang="en-US" sz="1200" kern="1200" dirty="0"/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b="1" kern="1200" dirty="0"/>
            <a:t>- общую координацию разработки технических регламентов Республики Беларусь и государственных стандартов Республики Беларусь</a:t>
          </a:r>
          <a:r>
            <a:rPr lang="ru-RU" sz="1200" kern="1200" dirty="0"/>
            <a:t>, с учетом предложений республиканских органов государственного управления, юридических лиц; </a:t>
          </a:r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kern="1200" dirty="0"/>
            <a:t>- </a:t>
          </a:r>
          <a:r>
            <a:rPr lang="ru-RU" sz="1200" b="1" kern="1200" dirty="0"/>
            <a:t>организует разработку программы технических регламентов </a:t>
          </a:r>
          <a:r>
            <a:rPr lang="ru-RU" sz="1200" kern="1200" dirty="0"/>
            <a:t>Республики Беларусь и </a:t>
          </a:r>
          <a:r>
            <a:rPr lang="ru-RU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orbel" panose="020B0503020204020204"/>
              <a:ea typeface="+mn-ea"/>
              <a:cs typeface="+mn-cs"/>
            </a:rPr>
            <a:t>плана государственной стандартизации Республики Беларусь</a:t>
          </a:r>
          <a:r>
            <a:rPr lang="ru-RU" sz="1200" kern="1200" dirty="0"/>
            <a:t>, утверждает план государственной стандартизации Республики Беларусь и осуществляет контроль за выполнением данной программы и плана.</a:t>
          </a:r>
          <a:endParaRPr lang="en-US" sz="1200" kern="1200" dirty="0"/>
        </a:p>
        <a:p>
          <a:pPr algn="just">
            <a:lnSpc>
              <a:spcPts val="1200"/>
            </a:lnSpc>
            <a:spcAft>
              <a:spcPct val="35000"/>
            </a:spcAft>
          </a:pPr>
          <a:r>
            <a:rPr lang="ru-RU" sz="1200" i="1" kern="1200" dirty="0"/>
            <a:t>Источники: </a:t>
          </a:r>
          <a:r>
            <a:rPr lang="ru-RU" sz="1200" i="1" kern="1200" dirty="0">
              <a:hlinkClick xmlns:r="http://schemas.openxmlformats.org/officeDocument/2006/relationships" r:id="rId1"/>
            </a:rPr>
            <a:t>https://pravo.by/document/?guid=3871&amp;p0=C20600981</a:t>
          </a:r>
          <a:r>
            <a:rPr lang="ru-RU" sz="1200" i="1" kern="1200" dirty="0"/>
            <a:t>; </a:t>
          </a:r>
          <a:r>
            <a:rPr lang="ru-RU" sz="1200" i="1" kern="1200" dirty="0">
              <a:hlinkClick xmlns:r="http://schemas.openxmlformats.org/officeDocument/2006/relationships" r:id="rId2"/>
            </a:rPr>
            <a:t>https://gosstandart.gov.by/general-information</a:t>
          </a:r>
          <a:endParaRPr lang="ru-RU" sz="1050" kern="120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119114" custScaleY="320446" custLinFactNeighborX="607" custLinFactNeighborY="-3090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83511" custScaleY="42059" custLinFactNeighborX="-22800" custLinFactNeighborY="-1683"/>
      <dgm:spPr/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6B4AA0C-F5F9-4D27-8DAF-2B717E44E2C8}">
      <dgm:prSet phldrT="[Текст]" custT="1"/>
      <dgm:spPr/>
      <dgm:t>
        <a:bodyPr/>
        <a:lstStyle/>
        <a:p>
          <a:pPr algn="l"/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транспорта и коммуникаций</a:t>
          </a:r>
        </a:p>
        <a:p>
          <a:pPr algn="just"/>
          <a:r>
            <a:rPr lang="ru-RU" sz="1050" dirty="0"/>
            <a:t>В соответствии с </a:t>
          </a:r>
          <a:r>
            <a:rPr lang="ru-RU" sz="1050" dirty="0">
              <a:hlinkClick xmlns:r="http://schemas.openxmlformats.org/officeDocument/2006/relationships" r:id="rId1"/>
            </a:rPr>
            <a:t>Положением о Министерстве транспорта и коммуникаций Республики Беларусь, утвержденном Постановлением Совета Министров Республики Беларусь от 31.07.2006 №985</a:t>
          </a:r>
          <a:r>
            <a:rPr lang="ru-RU" sz="1050" dirty="0"/>
            <a:t>, Минтранс осуществляет (в части, касающейся обращения химических веществ):</a:t>
          </a:r>
          <a:endParaRPr lang="en-US" sz="1050" dirty="0"/>
        </a:p>
        <a:p>
          <a:pPr algn="just"/>
          <a:r>
            <a:rPr lang="ru-RU" sz="1050" b="1" dirty="0"/>
            <a:t>реализацию единой дорожно-транспортной политики</a:t>
          </a:r>
          <a:r>
            <a:rPr lang="ru-RU" sz="1050" dirty="0"/>
            <a:t>, направленной на создание условий для удовлетворения потребностей экономики и населения в транспортных услугах, </a:t>
          </a:r>
          <a:r>
            <a:rPr lang="ru-RU" sz="1050" b="1" dirty="0"/>
            <a:t>с учетом минимизации вредного воздействия на окружающую среду</a:t>
          </a:r>
          <a:r>
            <a:rPr lang="ru-RU" sz="1050" dirty="0"/>
            <a:t>; </a:t>
          </a:r>
          <a:endParaRPr lang="en-US" sz="1050" dirty="0"/>
        </a:p>
        <a:p>
          <a:pPr algn="just"/>
          <a:r>
            <a:rPr lang="ru-RU" sz="1050" dirty="0"/>
            <a:t>разработку и реализацию мер по повышению безопасности транспортной деятельности;</a:t>
          </a:r>
          <a:endParaRPr lang="en-US" sz="1050" dirty="0"/>
        </a:p>
        <a:p>
          <a:pPr algn="just"/>
          <a:r>
            <a:rPr lang="ru-RU" sz="1050" b="1" dirty="0"/>
            <a:t>разработку и выполнение программ и мероприятий по охране труда, окружающей среды и ресурсосбережению</a:t>
          </a:r>
          <a:r>
            <a:rPr lang="ru-RU" sz="1050" dirty="0"/>
            <a:t> в области транспортной деятельности.</a:t>
          </a:r>
          <a:endParaRPr lang="en-US" sz="1050" dirty="0"/>
        </a:p>
        <a:p>
          <a:pPr algn="just"/>
          <a:r>
            <a:rPr lang="ru-RU" sz="900" i="1" dirty="0"/>
            <a:t>Источники: </a:t>
          </a:r>
          <a:r>
            <a:rPr lang="ru-RU" sz="900" i="1" dirty="0">
              <a:hlinkClick xmlns:r="http://schemas.openxmlformats.org/officeDocument/2006/relationships" r:id="rId2"/>
            </a:rPr>
            <a:t>https://www.mintrans.gov.by/ru/about-tasks-ru/</a:t>
          </a:r>
          <a:r>
            <a:rPr lang="ru-RU" sz="900" i="1" dirty="0"/>
            <a:t>; </a:t>
          </a:r>
        </a:p>
        <a:p>
          <a:pPr algn="just"/>
          <a:r>
            <a:rPr lang="ru-RU" sz="900" i="1" dirty="0">
              <a:hlinkClick xmlns:r="http://schemas.openxmlformats.org/officeDocument/2006/relationships" r:id="rId3"/>
            </a:rPr>
            <a:t>https://pra-vo.by/document/?guid=3871&amp;p0=C20600985</a:t>
          </a:r>
          <a:endParaRPr lang="ru-RU" sz="900" dirty="0"/>
        </a:p>
      </dgm:t>
    </dgm:pt>
    <dgm:pt modelId="{CAF24E20-856A-4FD0-B20A-851EE8448C8A}" type="parTrans" cxnId="{63400F04-BFE1-4386-8C10-E303CFE96538}">
      <dgm:prSet/>
      <dgm:spPr/>
      <dgm:t>
        <a:bodyPr/>
        <a:lstStyle/>
        <a:p>
          <a:endParaRPr lang="ru-RU"/>
        </a:p>
      </dgm:t>
    </dgm:pt>
    <dgm:pt modelId="{15769726-970C-49B5-ABF7-0F30A028E82B}" type="sibTrans" cxnId="{63400F04-BFE1-4386-8C10-E303CFE96538}">
      <dgm:prSet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 val="rev"/>
          <dgm:resizeHandles val="exact"/>
        </dgm:presLayoutVars>
      </dgm:prSet>
      <dgm:spPr/>
    </dgm:pt>
    <dgm:pt modelId="{C9A10BAA-0A64-453F-A14F-5825C8713767}" type="pres">
      <dgm:prSet presAssocID="{96B4AA0C-F5F9-4D27-8DAF-2B717E44E2C8}" presName="composite" presStyleCnt="0"/>
      <dgm:spPr/>
    </dgm:pt>
    <dgm:pt modelId="{609C561B-F7E1-4289-8918-110C71BD0098}" type="pres">
      <dgm:prSet presAssocID="{96B4AA0C-F5F9-4D27-8DAF-2B717E44E2C8}" presName="rect1" presStyleLbl="trAlignAcc1" presStyleIdx="0" presStyleCnt="1" custScaleY="133314" custLinFactNeighborX="112" custLinFactNeighborY="7244">
        <dgm:presLayoutVars>
          <dgm:bulletEnabled val="1"/>
        </dgm:presLayoutVars>
      </dgm:prSet>
      <dgm:spPr/>
    </dgm:pt>
    <dgm:pt modelId="{DCC8E820-45FB-4718-90AA-16FC3012CC48}" type="pres">
      <dgm:prSet presAssocID="{96B4AA0C-F5F9-4D27-8DAF-2B717E44E2C8}" presName="rect2" presStyleLbl="fgImgPlace1" presStyleIdx="0" presStyleCnt="1" custScaleX="99835" custScaleY="59423" custLinFactNeighborX="10710" custLinFactNeighborY="477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3400F04-BFE1-4386-8C10-E303CFE96538}" srcId="{93F6806E-E669-424A-899F-2795CE719D6D}" destId="{96B4AA0C-F5F9-4D27-8DAF-2B717E44E2C8}" srcOrd="0" destOrd="0" parTransId="{CAF24E20-856A-4FD0-B20A-851EE8448C8A}" sibTransId="{15769726-970C-49B5-ABF7-0F30A028E82B}"/>
    <dgm:cxn modelId="{3BE597EA-E526-448B-A5DD-1CF3F18F21AE}" type="presOf" srcId="{96B4AA0C-F5F9-4D27-8DAF-2B717E44E2C8}" destId="{609C561B-F7E1-4289-8918-110C71BD0098}" srcOrd="0" destOrd="0" presId="urn:microsoft.com/office/officeart/2008/layout/PictureStrips"/>
    <dgm:cxn modelId="{5E8806F8-B532-4A2F-B70B-E1AE0A7E8A63}" type="presOf" srcId="{93F6806E-E669-424A-899F-2795CE719D6D}" destId="{E5218BB2-5D2E-4578-B750-8EA90BE03DC4}" srcOrd="0" destOrd="0" presId="urn:microsoft.com/office/officeart/2008/layout/PictureStrips"/>
    <dgm:cxn modelId="{66CEAA50-87FA-4789-BE8C-3CA27CAC7EB6}" type="presParOf" srcId="{E5218BB2-5D2E-4578-B750-8EA90BE03DC4}" destId="{C9A10BAA-0A64-453F-A14F-5825C8713767}" srcOrd="0" destOrd="0" presId="urn:microsoft.com/office/officeart/2008/layout/PictureStrips"/>
    <dgm:cxn modelId="{104EE730-3749-418F-A941-0689F9CCCBEE}" type="presParOf" srcId="{C9A10BAA-0A64-453F-A14F-5825C8713767}" destId="{609C561B-F7E1-4289-8918-110C71BD0098}" srcOrd="0" destOrd="0" presId="urn:microsoft.com/office/officeart/2008/layout/PictureStrips"/>
    <dgm:cxn modelId="{BC381C96-9527-49BA-9B11-0F9B3A37B974}" type="presParOf" srcId="{C9A10BAA-0A64-453F-A14F-5825C8713767}" destId="{DCC8E820-45FB-4718-90AA-16FC3012CC4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9A70C9-C70A-43C2-B55A-DAD71A0BA2E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CC37E4-68BC-48D9-B00F-0E2B1C9A7C81}">
      <dgm:prSet custT="1"/>
      <dgm:spPr/>
      <dgm:t>
        <a:bodyPr/>
        <a:lstStyle/>
        <a:p>
          <a:pPr algn="just" rtl="0"/>
          <a:r>
            <a:rPr lang="ru-RU" sz="1300" b="1" baseline="0" dirty="0"/>
            <a:t>	</a:t>
          </a:r>
          <a:r>
            <a:rPr lang="ru-RU" sz="1400" b="0" baseline="0" dirty="0">
              <a:latin typeface="+mn-lt"/>
            </a:rPr>
            <a:t>Законодательство Республики Беларусь определяет уполномоченные государственные органы, ответственные за регулирование химических веществ в определенных сферах. </a:t>
          </a:r>
          <a:r>
            <a:rPr lang="ru-RU" sz="1400" b="1" baseline="0" dirty="0">
              <a:latin typeface="+mn-lt"/>
            </a:rPr>
            <a:t>В структуре республиканских органов, участвующих тем или иным образом в государственном управлении обращением химических веществ функционирует более 20 министерств, ведомств, комитетов и объединений, подчиненных Совету Министров Республики Беларусь</a:t>
          </a:r>
          <a:r>
            <a:rPr lang="ru-RU" sz="1400" b="0" baseline="0" dirty="0">
              <a:latin typeface="+mn-lt"/>
            </a:rPr>
            <a:t>. Органы государственного управления в рамках компетенции осуществляют разработку нормативно-правовых документов, государственных и отраслевых программ по обеспечению безопасности химических веществ на различных этапах их жизненного цикла, обеспечивают проведение научных исследований в соответствующей области, контролируют применение административных и экономических санкций при нарушении требований по обеспечению безопасного обращения химикатов.</a:t>
          </a:r>
        </a:p>
        <a:p>
          <a:pPr algn="just" rtl="0"/>
          <a:r>
            <a:rPr lang="ru-RU" sz="1400" b="0" baseline="0" dirty="0">
              <a:latin typeface="+mn-lt"/>
            </a:rPr>
            <a:t>	Функционирующие в республике комиссии и советы ответственны за координацию действий по использованию отдельных категорий химических веществ (пестициды, удобрения, стойкие органические загрязнители, отходы) или регулируют деятельность в особых (чрезвычайных) ситуациях. </a:t>
          </a:r>
        </a:p>
        <a:p>
          <a:pPr algn="just" rtl="0"/>
          <a:r>
            <a:rPr lang="ru-RU" sz="1400" b="0" baseline="0" dirty="0">
              <a:latin typeface="+mn-lt"/>
            </a:rPr>
            <a:t>	Действующие комиссии не обеспечивают на должном уровне координацию в области рационального регулирования при обращении всего спектра химикатов и на протяжении их жизненного цикла.</a:t>
          </a:r>
        </a:p>
        <a:p>
          <a:pPr algn="just" rtl="0"/>
          <a:r>
            <a:rPr lang="ru-RU" sz="1400" b="0" baseline="0" dirty="0">
              <a:latin typeface="+mn-lt"/>
            </a:rPr>
            <a:t> </a:t>
          </a:r>
          <a:br>
            <a:rPr lang="en-US" sz="1600" b="0" baseline="0" dirty="0">
              <a:latin typeface="+mn-lt"/>
            </a:rPr>
          </a:br>
          <a:r>
            <a:rPr lang="ru-RU" sz="1600" b="1" baseline="0" dirty="0">
              <a:latin typeface="+mn-lt"/>
            </a:rPr>
            <a:t>Таким образом, для минимизации рисков необходимо осуществление следующих мероприятий:</a:t>
          </a:r>
        </a:p>
        <a:p>
          <a:pPr algn="just" rtl="0"/>
          <a:r>
            <a:rPr lang="ru-RU" sz="1600" b="0" baseline="0" dirty="0">
              <a:latin typeface="+mn-lt"/>
            </a:rPr>
            <a:t>- </a:t>
          </a:r>
          <a:r>
            <a:rPr lang="ru-RU" sz="1600" b="1" i="1" baseline="0" dirty="0">
              <a:solidFill>
                <a:srgbClr val="AD1F1F"/>
              </a:solidFill>
              <a:latin typeface="+mn-lt"/>
            </a:rPr>
            <a:t>подготовка проекта Постановления Правительства Республики Беларусь о внедрении СГС с учетом мер по устранению потенциальных рисков для устойчивого ее выполнения; </a:t>
          </a:r>
          <a:br>
            <a:rPr lang="en-US" sz="1600" b="1" i="1" baseline="0" dirty="0">
              <a:solidFill>
                <a:srgbClr val="AD1F1F"/>
              </a:solidFill>
              <a:latin typeface="+mn-lt"/>
            </a:rPr>
          </a:br>
          <a:r>
            <a:rPr lang="ru-RU" sz="1600" b="1" i="1" baseline="0" dirty="0">
              <a:solidFill>
                <a:srgbClr val="AD1F1F"/>
              </a:solidFill>
              <a:latin typeface="+mn-lt"/>
            </a:rPr>
            <a:t>- назначение Национального органа, уполномоченного выступать от имени государства при выполнении административных функций, предусматриваемых СГС; </a:t>
          </a:r>
        </a:p>
        <a:p>
          <a:pPr algn="just" rtl="0"/>
          <a:r>
            <a:rPr lang="ru-RU" sz="1600" b="1" i="1" baseline="0" dirty="0">
              <a:solidFill>
                <a:srgbClr val="AD1F1F"/>
              </a:solidFill>
              <a:latin typeface="+mn-lt"/>
            </a:rPr>
            <a:t>- создание межведомственного органа, основной функцией которого должна стать координация деятельности министерств и ведомств, организаций и учреждений в обеспечении безопасного для здоровья и окружающей среды использования химических веществ на всех этапах их жизненного цикла, в том числе по координации выполнения всех химических конвенций и СПМРХВ в целом. </a:t>
          </a:r>
          <a:endParaRPr lang="en-US" sz="1600" b="1" i="1" dirty="0">
            <a:solidFill>
              <a:srgbClr val="AD1F1F"/>
            </a:solidFill>
            <a:latin typeface="+mn-lt"/>
          </a:endParaRPr>
        </a:p>
      </dgm:t>
    </dgm:pt>
    <dgm:pt modelId="{B09E5FC5-78A5-49F6-B6EE-43CBD0AA966C}" type="parTrans" cxnId="{94471AD6-A27C-4DA6-90FE-C128FA6284E3}">
      <dgm:prSet/>
      <dgm:spPr/>
      <dgm:t>
        <a:bodyPr/>
        <a:lstStyle/>
        <a:p>
          <a:endParaRPr lang="ru-RU"/>
        </a:p>
      </dgm:t>
    </dgm:pt>
    <dgm:pt modelId="{E0536DE3-B9C1-4A03-B8B1-08EE2CB5827E}" type="sibTrans" cxnId="{94471AD6-A27C-4DA6-90FE-C128FA6284E3}">
      <dgm:prSet/>
      <dgm:spPr/>
      <dgm:t>
        <a:bodyPr/>
        <a:lstStyle/>
        <a:p>
          <a:endParaRPr lang="ru-RU"/>
        </a:p>
      </dgm:t>
    </dgm:pt>
    <dgm:pt modelId="{328BECFD-E3A8-4A77-9DE3-E2E83FBD6ACE}" type="pres">
      <dgm:prSet presAssocID="{E59A70C9-C70A-43C2-B55A-DAD71A0BA2EA}" presName="cycle" presStyleCnt="0">
        <dgm:presLayoutVars>
          <dgm:dir/>
          <dgm:resizeHandles val="exact"/>
        </dgm:presLayoutVars>
      </dgm:prSet>
      <dgm:spPr/>
    </dgm:pt>
    <dgm:pt modelId="{9BB6383A-B326-48C4-81FE-4892F4C2660B}" type="pres">
      <dgm:prSet presAssocID="{1ECC37E4-68BC-48D9-B00F-0E2B1C9A7C81}" presName="node" presStyleLbl="revTx" presStyleIdx="0" presStyleCnt="1" custScaleX="94713" custScaleY="128396">
        <dgm:presLayoutVars>
          <dgm:bulletEnabled val="1"/>
        </dgm:presLayoutVars>
      </dgm:prSet>
      <dgm:spPr/>
    </dgm:pt>
  </dgm:ptLst>
  <dgm:cxnLst>
    <dgm:cxn modelId="{20BC4788-A62B-4352-AD37-E0996D9B2173}" type="presOf" srcId="{1ECC37E4-68BC-48D9-B00F-0E2B1C9A7C81}" destId="{9BB6383A-B326-48C4-81FE-4892F4C2660B}" srcOrd="0" destOrd="0" presId="urn:microsoft.com/office/officeart/2005/8/layout/cycle1"/>
    <dgm:cxn modelId="{F442A69B-8F11-4D0C-97A0-76063A25D117}" type="presOf" srcId="{E59A70C9-C70A-43C2-B55A-DAD71A0BA2EA}" destId="{328BECFD-E3A8-4A77-9DE3-E2E83FBD6ACE}" srcOrd="0" destOrd="0" presId="urn:microsoft.com/office/officeart/2005/8/layout/cycle1"/>
    <dgm:cxn modelId="{94471AD6-A27C-4DA6-90FE-C128FA6284E3}" srcId="{E59A70C9-C70A-43C2-B55A-DAD71A0BA2EA}" destId="{1ECC37E4-68BC-48D9-B00F-0E2B1C9A7C81}" srcOrd="0" destOrd="0" parTransId="{B09E5FC5-78A5-49F6-B6EE-43CBD0AA966C}" sibTransId="{E0536DE3-B9C1-4A03-B8B1-08EE2CB5827E}"/>
    <dgm:cxn modelId="{E9A91169-533E-4C7A-B4F6-F9CDE8432987}" type="presParOf" srcId="{328BECFD-E3A8-4A77-9DE3-E2E83FBD6ACE}" destId="{9BB6383A-B326-48C4-81FE-4892F4C2660B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F6673C8-BA15-469E-8F50-9E228C54B836}" type="doc">
      <dgm:prSet loTypeId="urn:microsoft.com/office/officeart/2005/8/layout/venn1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5F712D-81A6-4B04-8C9C-EF808D9AC078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ru-RU" sz="1600" b="1" dirty="0"/>
            <a:t>создание полномасштабного Национального реестра химических веществ и смесей, включая их классификацию и маркировку в соответствии с СГС</a:t>
          </a:r>
          <a:endParaRPr lang="en-US" sz="1600" b="1" dirty="0"/>
        </a:p>
      </dgm:t>
    </dgm:pt>
    <dgm:pt modelId="{D53C6075-015D-4A0E-8996-2FAB38A1AA79}" type="parTrans" cxnId="{B42F8657-8C42-4989-A579-1C5298E2F43D}">
      <dgm:prSet/>
      <dgm:spPr/>
      <dgm:t>
        <a:bodyPr/>
        <a:lstStyle/>
        <a:p>
          <a:endParaRPr lang="ru-RU"/>
        </a:p>
      </dgm:t>
    </dgm:pt>
    <dgm:pt modelId="{0B60513E-6A61-4750-943E-C39103797B1C}" type="sibTrans" cxnId="{B42F8657-8C42-4989-A579-1C5298E2F43D}">
      <dgm:prSet/>
      <dgm:spPr/>
      <dgm:t>
        <a:bodyPr/>
        <a:lstStyle/>
        <a:p>
          <a:endParaRPr lang="ru-RU"/>
        </a:p>
      </dgm:t>
    </dgm:pt>
    <dgm:pt modelId="{F6C467C8-889A-4F20-9D2E-70838C9CB4EE}">
      <dgm:prSet custT="1"/>
      <dgm:spPr/>
      <dgm:t>
        <a:bodyPr/>
        <a:lstStyle/>
        <a:p>
          <a:pPr rtl="0"/>
          <a:r>
            <a:rPr lang="ru-RU" sz="1500" b="1" dirty="0">
              <a:latin typeface="+mn-lt"/>
              <a:cs typeface="Arial" panose="020B0604020202020204" pitchFamily="34" charset="0"/>
            </a:rPr>
            <a:t>повышение уровня взаимодействия и координации деятельности заинтересованных, участвующих в процессе регулирования обращения химических веществ, включая лабораторные службы различной ведомственной подчиненности.</a:t>
          </a:r>
          <a:endParaRPr lang="en-US" sz="1500" b="1" dirty="0">
            <a:latin typeface="+mn-lt"/>
            <a:cs typeface="Arial" panose="020B0604020202020204" pitchFamily="34" charset="0"/>
          </a:endParaRPr>
        </a:p>
      </dgm:t>
    </dgm:pt>
    <dgm:pt modelId="{81045EC6-708B-45E5-AC16-DDE6C7B268B5}" type="parTrans" cxnId="{4379821B-7CED-49BC-A6A5-0F5194C2F9D2}">
      <dgm:prSet/>
      <dgm:spPr/>
      <dgm:t>
        <a:bodyPr/>
        <a:lstStyle/>
        <a:p>
          <a:endParaRPr lang="ru-BY"/>
        </a:p>
      </dgm:t>
    </dgm:pt>
    <dgm:pt modelId="{0090B08F-AB1F-4EF8-9260-AC96F143BE5F}" type="sibTrans" cxnId="{4379821B-7CED-49BC-A6A5-0F5194C2F9D2}">
      <dgm:prSet/>
      <dgm:spPr/>
      <dgm:t>
        <a:bodyPr/>
        <a:lstStyle/>
        <a:p>
          <a:endParaRPr lang="ru-BY"/>
        </a:p>
      </dgm:t>
    </dgm:pt>
    <dgm:pt modelId="{59D92E3B-EC3A-4FD1-B456-A0C2C4357B71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ru-RU" sz="1500" b="1" dirty="0"/>
            <a:t>стандартизация подходов к анализу и оценке полученных результатов, проведению контроля и мониторинга химических веществ</a:t>
          </a:r>
          <a:endParaRPr lang="en-US" sz="1500" b="1" dirty="0"/>
        </a:p>
      </dgm:t>
    </dgm:pt>
    <dgm:pt modelId="{A3C889AB-12FC-4715-9976-72F5289CE858}" type="parTrans" cxnId="{111B1BC4-2B19-47B3-89C7-158970F90EA2}">
      <dgm:prSet/>
      <dgm:spPr/>
      <dgm:t>
        <a:bodyPr/>
        <a:lstStyle/>
        <a:p>
          <a:endParaRPr lang="ru-BY"/>
        </a:p>
      </dgm:t>
    </dgm:pt>
    <dgm:pt modelId="{BC3D5347-7BC1-414F-A475-4110DAF2C5E0}" type="sibTrans" cxnId="{111B1BC4-2B19-47B3-89C7-158970F90EA2}">
      <dgm:prSet/>
      <dgm:spPr/>
      <dgm:t>
        <a:bodyPr/>
        <a:lstStyle/>
        <a:p>
          <a:endParaRPr lang="ru-BY"/>
        </a:p>
      </dgm:t>
    </dgm:pt>
    <dgm:pt modelId="{689A1B36-816B-427D-A59E-E2167F73B581}" type="pres">
      <dgm:prSet presAssocID="{4F6673C8-BA15-469E-8F50-9E228C54B836}" presName="compositeShape" presStyleCnt="0">
        <dgm:presLayoutVars>
          <dgm:chMax val="7"/>
          <dgm:dir/>
          <dgm:resizeHandles val="exact"/>
        </dgm:presLayoutVars>
      </dgm:prSet>
      <dgm:spPr/>
    </dgm:pt>
    <dgm:pt modelId="{8CE2C213-DE9F-464C-B755-9DD9FBD5DE42}" type="pres">
      <dgm:prSet presAssocID="{7A5F712D-81A6-4B04-8C9C-EF808D9AC078}" presName="circ1" presStyleLbl="vennNode1" presStyleIdx="0" presStyleCnt="3" custScaleX="117693" custScaleY="112939" custLinFactNeighborX="4047" custLinFactNeighborY="-5040"/>
      <dgm:spPr/>
    </dgm:pt>
    <dgm:pt modelId="{C3BF2A6A-C2F6-4598-B4F4-A36EE90DA413}" type="pres">
      <dgm:prSet presAssocID="{7A5F712D-81A6-4B04-8C9C-EF808D9AC07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5E3AD6C-8365-4821-AB82-3C921B83773F}" type="pres">
      <dgm:prSet presAssocID="{F6C467C8-889A-4F20-9D2E-70838C9CB4EE}" presName="circ2" presStyleLbl="vennNode1" presStyleIdx="1" presStyleCnt="3" custScaleX="121184" custScaleY="103315" custLinFactNeighborX="8734" custLinFactNeighborY="-2234"/>
      <dgm:spPr/>
    </dgm:pt>
    <dgm:pt modelId="{8571B57F-FC56-44B4-A20A-B520F878B23A}" type="pres">
      <dgm:prSet presAssocID="{F6C467C8-889A-4F20-9D2E-70838C9CB4E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738E725-A726-423B-8BFB-937CF08277AD}" type="pres">
      <dgm:prSet presAssocID="{59D92E3B-EC3A-4FD1-B456-A0C2C4357B71}" presName="circ3" presStyleLbl="vennNode1" presStyleIdx="2" presStyleCnt="3" custScaleX="105211" custLinFactNeighborY="3140"/>
      <dgm:spPr/>
    </dgm:pt>
    <dgm:pt modelId="{78048DE0-0510-4190-8F85-33F9AB383B7C}" type="pres">
      <dgm:prSet presAssocID="{59D92E3B-EC3A-4FD1-B456-A0C2C4357B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6EC7B07-5EE3-482E-AF0E-168BEA022CF3}" type="presOf" srcId="{7A5F712D-81A6-4B04-8C9C-EF808D9AC078}" destId="{C3BF2A6A-C2F6-4598-B4F4-A36EE90DA413}" srcOrd="1" destOrd="0" presId="urn:microsoft.com/office/officeart/2005/8/layout/venn1"/>
    <dgm:cxn modelId="{4379821B-7CED-49BC-A6A5-0F5194C2F9D2}" srcId="{4F6673C8-BA15-469E-8F50-9E228C54B836}" destId="{F6C467C8-889A-4F20-9D2E-70838C9CB4EE}" srcOrd="1" destOrd="0" parTransId="{81045EC6-708B-45E5-AC16-DDE6C7B268B5}" sibTransId="{0090B08F-AB1F-4EF8-9260-AC96F143BE5F}"/>
    <dgm:cxn modelId="{CEE3B31C-D14A-48A0-B8EA-9E1BE0A62762}" type="presOf" srcId="{4F6673C8-BA15-469E-8F50-9E228C54B836}" destId="{689A1B36-816B-427D-A59E-E2167F73B581}" srcOrd="0" destOrd="0" presId="urn:microsoft.com/office/officeart/2005/8/layout/venn1"/>
    <dgm:cxn modelId="{32DE6E24-50D9-4255-AF9E-3C36B5E87222}" type="presOf" srcId="{F6C467C8-889A-4F20-9D2E-70838C9CB4EE}" destId="{8571B57F-FC56-44B4-A20A-B520F878B23A}" srcOrd="1" destOrd="0" presId="urn:microsoft.com/office/officeart/2005/8/layout/venn1"/>
    <dgm:cxn modelId="{3BE1205C-CA1C-4A2A-9B40-0B46D46CD403}" type="presOf" srcId="{59D92E3B-EC3A-4FD1-B456-A0C2C4357B71}" destId="{78048DE0-0510-4190-8F85-33F9AB383B7C}" srcOrd="1" destOrd="0" presId="urn:microsoft.com/office/officeart/2005/8/layout/venn1"/>
    <dgm:cxn modelId="{C7272A62-1316-4D95-B5A6-6E898F8BA9C0}" type="presOf" srcId="{59D92E3B-EC3A-4FD1-B456-A0C2C4357B71}" destId="{1738E725-A726-423B-8BFB-937CF08277AD}" srcOrd="0" destOrd="0" presId="urn:microsoft.com/office/officeart/2005/8/layout/venn1"/>
    <dgm:cxn modelId="{B42F8657-8C42-4989-A579-1C5298E2F43D}" srcId="{4F6673C8-BA15-469E-8F50-9E228C54B836}" destId="{7A5F712D-81A6-4B04-8C9C-EF808D9AC078}" srcOrd="0" destOrd="0" parTransId="{D53C6075-015D-4A0E-8996-2FAB38A1AA79}" sibTransId="{0B60513E-6A61-4750-943E-C39103797B1C}"/>
    <dgm:cxn modelId="{4BD462C0-A427-4980-90AB-1B4B9EA54421}" type="presOf" srcId="{F6C467C8-889A-4F20-9D2E-70838C9CB4EE}" destId="{85E3AD6C-8365-4821-AB82-3C921B83773F}" srcOrd="0" destOrd="0" presId="urn:microsoft.com/office/officeart/2005/8/layout/venn1"/>
    <dgm:cxn modelId="{111B1BC4-2B19-47B3-89C7-158970F90EA2}" srcId="{4F6673C8-BA15-469E-8F50-9E228C54B836}" destId="{59D92E3B-EC3A-4FD1-B456-A0C2C4357B71}" srcOrd="2" destOrd="0" parTransId="{A3C889AB-12FC-4715-9976-72F5289CE858}" sibTransId="{BC3D5347-7BC1-414F-A475-4110DAF2C5E0}"/>
    <dgm:cxn modelId="{66A287F2-9210-4CCD-8D55-79EA41DB2205}" type="presOf" srcId="{7A5F712D-81A6-4B04-8C9C-EF808D9AC078}" destId="{8CE2C213-DE9F-464C-B755-9DD9FBD5DE42}" srcOrd="0" destOrd="0" presId="urn:microsoft.com/office/officeart/2005/8/layout/venn1"/>
    <dgm:cxn modelId="{B26FE0F1-D503-4D23-98AB-3B64C4F0E098}" type="presParOf" srcId="{689A1B36-816B-427D-A59E-E2167F73B581}" destId="{8CE2C213-DE9F-464C-B755-9DD9FBD5DE42}" srcOrd="0" destOrd="0" presId="urn:microsoft.com/office/officeart/2005/8/layout/venn1"/>
    <dgm:cxn modelId="{FF96A3DC-90AE-46D7-B7DF-7C3929829085}" type="presParOf" srcId="{689A1B36-816B-427D-A59E-E2167F73B581}" destId="{C3BF2A6A-C2F6-4598-B4F4-A36EE90DA413}" srcOrd="1" destOrd="0" presId="urn:microsoft.com/office/officeart/2005/8/layout/venn1"/>
    <dgm:cxn modelId="{68B78758-02D2-423F-B461-FA1D3A30D6B2}" type="presParOf" srcId="{689A1B36-816B-427D-A59E-E2167F73B581}" destId="{85E3AD6C-8365-4821-AB82-3C921B83773F}" srcOrd="2" destOrd="0" presId="urn:microsoft.com/office/officeart/2005/8/layout/venn1"/>
    <dgm:cxn modelId="{7D919CB9-25A5-4EFE-8408-A4E3124D0D41}" type="presParOf" srcId="{689A1B36-816B-427D-A59E-E2167F73B581}" destId="{8571B57F-FC56-44B4-A20A-B520F878B23A}" srcOrd="3" destOrd="0" presId="urn:microsoft.com/office/officeart/2005/8/layout/venn1"/>
    <dgm:cxn modelId="{8425A4BA-6340-4AAE-B84B-AF96376DE9B7}" type="presParOf" srcId="{689A1B36-816B-427D-A59E-E2167F73B581}" destId="{1738E725-A726-423B-8BFB-937CF08277AD}" srcOrd="4" destOrd="0" presId="urn:microsoft.com/office/officeart/2005/8/layout/venn1"/>
    <dgm:cxn modelId="{037C5218-7300-4FEC-A43A-C7D92EB71AC0}" type="presParOf" srcId="{689A1B36-816B-427D-A59E-E2167F73B581}" destId="{78048DE0-0510-4190-8F85-33F9AB383B7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7BE1D8D-1AD7-4ED3-9340-FBF23CFD2A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F9D4B3C-34A1-411F-8009-45CB8FED6253}">
      <dgm:prSet phldrT="[Текст]" custT="1"/>
      <dgm:spPr/>
      <dgm:t>
        <a:bodyPr/>
        <a:lstStyle/>
        <a:p>
          <a:r>
            <a:rPr lang="ru-RU" sz="2400" b="1" dirty="0"/>
            <a:t>Механизмы минимизации рисков включают:</a:t>
          </a:r>
        </a:p>
      </dgm:t>
    </dgm:pt>
    <dgm:pt modelId="{1DD2D3AB-E2B7-4F5F-8C74-75386892DB1B}" type="parTrans" cxnId="{DF997172-F1C8-4158-8FEE-34115826184A}">
      <dgm:prSet/>
      <dgm:spPr/>
      <dgm:t>
        <a:bodyPr/>
        <a:lstStyle/>
        <a:p>
          <a:endParaRPr lang="ru-RU"/>
        </a:p>
      </dgm:t>
    </dgm:pt>
    <dgm:pt modelId="{385410AF-959A-4C3D-A4F0-BF033C6290A6}" type="sibTrans" cxnId="{DF997172-F1C8-4158-8FEE-34115826184A}">
      <dgm:prSet/>
      <dgm:spPr/>
      <dgm:t>
        <a:bodyPr/>
        <a:lstStyle/>
        <a:p>
          <a:endParaRPr lang="ru-RU"/>
        </a:p>
      </dgm:t>
    </dgm:pt>
    <dgm:pt modelId="{67845BF1-39E3-4118-B6B3-9826219F6241}">
      <dgm:prSet custT="1"/>
      <dgm:spPr/>
      <dgm:t>
        <a:bodyPr/>
        <a:lstStyle/>
        <a:p>
          <a:r>
            <a:rPr lang="ru-RU" sz="1600" b="1" dirty="0"/>
            <a:t>создание эффективной инфраструктуры по обмену информацией, обеспечивающей доступ к информационным ресурсам в области управления химическими веществами, находящейся в компетенции различных органов государственного управления; </a:t>
          </a:r>
        </a:p>
      </dgm:t>
    </dgm:pt>
    <dgm:pt modelId="{DF7629EB-48B5-4E29-B4D8-39B35D7F8B4E}" type="parTrans" cxnId="{5AB23074-15FE-4B35-ACFC-02F989B429F6}">
      <dgm:prSet/>
      <dgm:spPr/>
      <dgm:t>
        <a:bodyPr/>
        <a:lstStyle/>
        <a:p>
          <a:endParaRPr lang="ru-RU"/>
        </a:p>
      </dgm:t>
    </dgm:pt>
    <dgm:pt modelId="{217D9E52-75BA-47FF-B672-FDB184C8D356}" type="sibTrans" cxnId="{5AB23074-15FE-4B35-ACFC-02F989B429F6}">
      <dgm:prSet/>
      <dgm:spPr/>
      <dgm:t>
        <a:bodyPr/>
        <a:lstStyle/>
        <a:p>
          <a:endParaRPr lang="ru-RU"/>
        </a:p>
      </dgm:t>
    </dgm:pt>
    <dgm:pt modelId="{53EE4CFE-B18A-4AC3-A757-9FE66FAFC075}">
      <dgm:prSet custT="1"/>
      <dgm:spPr/>
      <dgm:t>
        <a:bodyPr/>
        <a:lstStyle/>
        <a:p>
          <a:r>
            <a:rPr lang="ru-RU" sz="1600" b="1" dirty="0"/>
            <a:t>совершенствование системы регистрации и анализа отравлений, включая сбор и обмен информацией;</a:t>
          </a:r>
        </a:p>
      </dgm:t>
    </dgm:pt>
    <dgm:pt modelId="{A4357D71-A4D7-470C-970B-1B0DFCDF3740}" type="parTrans" cxnId="{464B1D43-2E94-4D23-A438-0EC27505969D}">
      <dgm:prSet/>
      <dgm:spPr/>
      <dgm:t>
        <a:bodyPr/>
        <a:lstStyle/>
        <a:p>
          <a:endParaRPr lang="ru-RU"/>
        </a:p>
      </dgm:t>
    </dgm:pt>
    <dgm:pt modelId="{DAD4C3EF-35AB-46A5-91CC-1548888C7D3F}" type="sibTrans" cxnId="{464B1D43-2E94-4D23-A438-0EC27505969D}">
      <dgm:prSet/>
      <dgm:spPr/>
      <dgm:t>
        <a:bodyPr/>
        <a:lstStyle/>
        <a:p>
          <a:endParaRPr lang="ru-RU"/>
        </a:p>
      </dgm:t>
    </dgm:pt>
    <dgm:pt modelId="{004CE5CA-6B03-46F7-B333-358A8F8457C5}">
      <dgm:prSet custT="1"/>
      <dgm:spPr/>
      <dgm:t>
        <a:bodyPr/>
        <a:lstStyle/>
        <a:p>
          <a:r>
            <a:rPr lang="ru-RU" sz="1600" b="1" dirty="0"/>
            <a:t>обеспечение надлежащего доступа общественности к информации об опасных химических веществах.</a:t>
          </a:r>
        </a:p>
      </dgm:t>
    </dgm:pt>
    <dgm:pt modelId="{AD73D320-D1C9-4B0E-9472-0F19F46F7DCB}" type="parTrans" cxnId="{1B4E3092-25AB-45FC-93C4-36AB02BC7566}">
      <dgm:prSet/>
      <dgm:spPr/>
      <dgm:t>
        <a:bodyPr/>
        <a:lstStyle/>
        <a:p>
          <a:endParaRPr lang="ru-RU"/>
        </a:p>
      </dgm:t>
    </dgm:pt>
    <dgm:pt modelId="{0D2B25AC-2AA1-4CAE-8973-29867C9A0508}" type="sibTrans" cxnId="{1B4E3092-25AB-45FC-93C4-36AB02BC7566}">
      <dgm:prSet/>
      <dgm:spPr/>
      <dgm:t>
        <a:bodyPr/>
        <a:lstStyle/>
        <a:p>
          <a:endParaRPr lang="ru-RU"/>
        </a:p>
      </dgm:t>
    </dgm:pt>
    <dgm:pt modelId="{8F0B7C4F-45E3-43ED-AACF-78D7A8B189B5}" type="pres">
      <dgm:prSet presAssocID="{B7BE1D8D-1AD7-4ED3-9340-FBF23CFD2A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5F33ACB-291B-40BE-AA59-78AA2FD3C96E}" type="pres">
      <dgm:prSet presAssocID="{8F9D4B3C-34A1-411F-8009-45CB8FED6253}" presName="root1" presStyleCnt="0"/>
      <dgm:spPr/>
    </dgm:pt>
    <dgm:pt modelId="{9748AEA5-89B1-4F04-A934-384C7316B009}" type="pres">
      <dgm:prSet presAssocID="{8F9D4B3C-34A1-411F-8009-45CB8FED6253}" presName="LevelOneTextNode" presStyleLbl="node0" presStyleIdx="0" presStyleCnt="1">
        <dgm:presLayoutVars>
          <dgm:chPref val="3"/>
        </dgm:presLayoutVars>
      </dgm:prSet>
      <dgm:spPr/>
    </dgm:pt>
    <dgm:pt modelId="{07414D0E-0511-424B-BCB4-94555EF9AE1F}" type="pres">
      <dgm:prSet presAssocID="{8F9D4B3C-34A1-411F-8009-45CB8FED6253}" presName="level2hierChild" presStyleCnt="0"/>
      <dgm:spPr/>
    </dgm:pt>
    <dgm:pt modelId="{2CF9A30D-6D9E-4658-B49C-19196C4D8695}" type="pres">
      <dgm:prSet presAssocID="{DF7629EB-48B5-4E29-B4D8-39B35D7F8B4E}" presName="conn2-1" presStyleLbl="parChTrans1D2" presStyleIdx="0" presStyleCnt="3"/>
      <dgm:spPr/>
    </dgm:pt>
    <dgm:pt modelId="{402BFE41-AD7A-4802-9E7D-FF5356BAE2C3}" type="pres">
      <dgm:prSet presAssocID="{DF7629EB-48B5-4E29-B4D8-39B35D7F8B4E}" presName="connTx" presStyleLbl="parChTrans1D2" presStyleIdx="0" presStyleCnt="3"/>
      <dgm:spPr/>
    </dgm:pt>
    <dgm:pt modelId="{33005D63-53C6-42D0-9E81-4B18E35DDA65}" type="pres">
      <dgm:prSet presAssocID="{67845BF1-39E3-4118-B6B3-9826219F6241}" presName="root2" presStyleCnt="0"/>
      <dgm:spPr/>
    </dgm:pt>
    <dgm:pt modelId="{19ED2989-9115-4784-83D5-F4AEC9931E51}" type="pres">
      <dgm:prSet presAssocID="{67845BF1-39E3-4118-B6B3-9826219F6241}" presName="LevelTwoTextNode" presStyleLbl="node2" presStyleIdx="0" presStyleCnt="3" custScaleY="141615">
        <dgm:presLayoutVars>
          <dgm:chPref val="3"/>
        </dgm:presLayoutVars>
      </dgm:prSet>
      <dgm:spPr/>
    </dgm:pt>
    <dgm:pt modelId="{CB08E538-F211-4160-8B18-00DBD9F54463}" type="pres">
      <dgm:prSet presAssocID="{67845BF1-39E3-4118-B6B3-9826219F6241}" presName="level3hierChild" presStyleCnt="0"/>
      <dgm:spPr/>
    </dgm:pt>
    <dgm:pt modelId="{A801F8D4-7B1B-43B0-846B-734FB48AE013}" type="pres">
      <dgm:prSet presAssocID="{A4357D71-A4D7-470C-970B-1B0DFCDF3740}" presName="conn2-1" presStyleLbl="parChTrans1D2" presStyleIdx="1" presStyleCnt="3"/>
      <dgm:spPr/>
    </dgm:pt>
    <dgm:pt modelId="{20965293-F626-4DCA-BC95-B9914C64D4D1}" type="pres">
      <dgm:prSet presAssocID="{A4357D71-A4D7-470C-970B-1B0DFCDF3740}" presName="connTx" presStyleLbl="parChTrans1D2" presStyleIdx="1" presStyleCnt="3"/>
      <dgm:spPr/>
    </dgm:pt>
    <dgm:pt modelId="{1DE1E6EC-CB22-41BE-8209-6CCAA62EC269}" type="pres">
      <dgm:prSet presAssocID="{53EE4CFE-B18A-4AC3-A757-9FE66FAFC075}" presName="root2" presStyleCnt="0"/>
      <dgm:spPr/>
    </dgm:pt>
    <dgm:pt modelId="{E23AFEA7-ED09-4E48-A45C-F11C6E9C9D45}" type="pres">
      <dgm:prSet presAssocID="{53EE4CFE-B18A-4AC3-A757-9FE66FAFC075}" presName="LevelTwoTextNode" presStyleLbl="node2" presStyleIdx="1" presStyleCnt="3">
        <dgm:presLayoutVars>
          <dgm:chPref val="3"/>
        </dgm:presLayoutVars>
      </dgm:prSet>
      <dgm:spPr/>
    </dgm:pt>
    <dgm:pt modelId="{9C776232-5D33-4DB6-9868-73C88D35E673}" type="pres">
      <dgm:prSet presAssocID="{53EE4CFE-B18A-4AC3-A757-9FE66FAFC075}" presName="level3hierChild" presStyleCnt="0"/>
      <dgm:spPr/>
    </dgm:pt>
    <dgm:pt modelId="{016BC0D9-6560-4ADD-9B8B-337587B0BBB8}" type="pres">
      <dgm:prSet presAssocID="{AD73D320-D1C9-4B0E-9472-0F19F46F7DCB}" presName="conn2-1" presStyleLbl="parChTrans1D2" presStyleIdx="2" presStyleCnt="3"/>
      <dgm:spPr/>
    </dgm:pt>
    <dgm:pt modelId="{5E86F587-E2AF-416F-990A-F1F9383086D8}" type="pres">
      <dgm:prSet presAssocID="{AD73D320-D1C9-4B0E-9472-0F19F46F7DCB}" presName="connTx" presStyleLbl="parChTrans1D2" presStyleIdx="2" presStyleCnt="3"/>
      <dgm:spPr/>
    </dgm:pt>
    <dgm:pt modelId="{A24F0A65-8C38-4062-A30A-4F62C9250847}" type="pres">
      <dgm:prSet presAssocID="{004CE5CA-6B03-46F7-B333-358A8F8457C5}" presName="root2" presStyleCnt="0"/>
      <dgm:spPr/>
    </dgm:pt>
    <dgm:pt modelId="{0CA7ECC7-77FD-4722-9DB0-08DA41E0D75B}" type="pres">
      <dgm:prSet presAssocID="{004CE5CA-6B03-46F7-B333-358A8F8457C5}" presName="LevelTwoTextNode" presStyleLbl="node2" presStyleIdx="2" presStyleCnt="3">
        <dgm:presLayoutVars>
          <dgm:chPref val="3"/>
        </dgm:presLayoutVars>
      </dgm:prSet>
      <dgm:spPr/>
    </dgm:pt>
    <dgm:pt modelId="{D2335AAF-A22A-4B6D-AB91-B277212C9CD9}" type="pres">
      <dgm:prSet presAssocID="{004CE5CA-6B03-46F7-B333-358A8F8457C5}" presName="level3hierChild" presStyleCnt="0"/>
      <dgm:spPr/>
    </dgm:pt>
  </dgm:ptLst>
  <dgm:cxnLst>
    <dgm:cxn modelId="{D5446D00-CC72-4113-8696-4D7A5128C51D}" type="presOf" srcId="{67845BF1-39E3-4118-B6B3-9826219F6241}" destId="{19ED2989-9115-4784-83D5-F4AEC9931E51}" srcOrd="0" destOrd="0" presId="urn:microsoft.com/office/officeart/2008/layout/HorizontalMultiLevelHierarchy"/>
    <dgm:cxn modelId="{C6A94E1C-9276-4DDC-9FD4-BEF186C94E0A}" type="presOf" srcId="{8F9D4B3C-34A1-411F-8009-45CB8FED6253}" destId="{9748AEA5-89B1-4F04-A934-384C7316B009}" srcOrd="0" destOrd="0" presId="urn:microsoft.com/office/officeart/2008/layout/HorizontalMultiLevelHierarchy"/>
    <dgm:cxn modelId="{F693C51D-0C0B-4F62-ACB6-5C1C7DF41EFD}" type="presOf" srcId="{A4357D71-A4D7-470C-970B-1B0DFCDF3740}" destId="{A801F8D4-7B1B-43B0-846B-734FB48AE013}" srcOrd="0" destOrd="0" presId="urn:microsoft.com/office/officeart/2008/layout/HorizontalMultiLevelHierarchy"/>
    <dgm:cxn modelId="{60797921-0C5C-4549-AA37-87BE31A503A8}" type="presOf" srcId="{004CE5CA-6B03-46F7-B333-358A8F8457C5}" destId="{0CA7ECC7-77FD-4722-9DB0-08DA41E0D75B}" srcOrd="0" destOrd="0" presId="urn:microsoft.com/office/officeart/2008/layout/HorizontalMultiLevelHierarchy"/>
    <dgm:cxn modelId="{9A355E2B-821D-4254-819A-706831DF0A4F}" type="presOf" srcId="{53EE4CFE-B18A-4AC3-A757-9FE66FAFC075}" destId="{E23AFEA7-ED09-4E48-A45C-F11C6E9C9D45}" srcOrd="0" destOrd="0" presId="urn:microsoft.com/office/officeart/2008/layout/HorizontalMultiLevelHierarchy"/>
    <dgm:cxn modelId="{464B1D43-2E94-4D23-A438-0EC27505969D}" srcId="{8F9D4B3C-34A1-411F-8009-45CB8FED6253}" destId="{53EE4CFE-B18A-4AC3-A757-9FE66FAFC075}" srcOrd="1" destOrd="0" parTransId="{A4357D71-A4D7-470C-970B-1B0DFCDF3740}" sibTransId="{DAD4C3EF-35AB-46A5-91CC-1548888C7D3F}"/>
    <dgm:cxn modelId="{59645A6A-A845-4DB9-A0E7-2290A84FDFEA}" type="presOf" srcId="{DF7629EB-48B5-4E29-B4D8-39B35D7F8B4E}" destId="{402BFE41-AD7A-4802-9E7D-FF5356BAE2C3}" srcOrd="1" destOrd="0" presId="urn:microsoft.com/office/officeart/2008/layout/HorizontalMultiLevelHierarchy"/>
    <dgm:cxn modelId="{36B7016D-1841-4EC2-8311-3CE48E41FBFE}" type="presOf" srcId="{AD73D320-D1C9-4B0E-9472-0F19F46F7DCB}" destId="{5E86F587-E2AF-416F-990A-F1F9383086D8}" srcOrd="1" destOrd="0" presId="urn:microsoft.com/office/officeart/2008/layout/HorizontalMultiLevelHierarchy"/>
    <dgm:cxn modelId="{E37B7851-8AF6-4B1B-8A5D-40284BB7ADC5}" type="presOf" srcId="{A4357D71-A4D7-470C-970B-1B0DFCDF3740}" destId="{20965293-F626-4DCA-BC95-B9914C64D4D1}" srcOrd="1" destOrd="0" presId="urn:microsoft.com/office/officeart/2008/layout/HorizontalMultiLevelHierarchy"/>
    <dgm:cxn modelId="{DF997172-F1C8-4158-8FEE-34115826184A}" srcId="{B7BE1D8D-1AD7-4ED3-9340-FBF23CFD2ABA}" destId="{8F9D4B3C-34A1-411F-8009-45CB8FED6253}" srcOrd="0" destOrd="0" parTransId="{1DD2D3AB-E2B7-4F5F-8C74-75386892DB1B}" sibTransId="{385410AF-959A-4C3D-A4F0-BF033C6290A6}"/>
    <dgm:cxn modelId="{5AB23074-15FE-4B35-ACFC-02F989B429F6}" srcId="{8F9D4B3C-34A1-411F-8009-45CB8FED6253}" destId="{67845BF1-39E3-4118-B6B3-9826219F6241}" srcOrd="0" destOrd="0" parTransId="{DF7629EB-48B5-4E29-B4D8-39B35D7F8B4E}" sibTransId="{217D9E52-75BA-47FF-B672-FDB184C8D356}"/>
    <dgm:cxn modelId="{6E8EB875-DCD0-468F-BA08-A53E7169DEF5}" type="presOf" srcId="{DF7629EB-48B5-4E29-B4D8-39B35D7F8B4E}" destId="{2CF9A30D-6D9E-4658-B49C-19196C4D8695}" srcOrd="0" destOrd="0" presId="urn:microsoft.com/office/officeart/2008/layout/HorizontalMultiLevelHierarchy"/>
    <dgm:cxn modelId="{E817AA80-6415-42C3-8950-8C7BF3F7F00A}" type="presOf" srcId="{B7BE1D8D-1AD7-4ED3-9340-FBF23CFD2ABA}" destId="{8F0B7C4F-45E3-43ED-AACF-78D7A8B189B5}" srcOrd="0" destOrd="0" presId="urn:microsoft.com/office/officeart/2008/layout/HorizontalMultiLevelHierarchy"/>
    <dgm:cxn modelId="{1B4E3092-25AB-45FC-93C4-36AB02BC7566}" srcId="{8F9D4B3C-34A1-411F-8009-45CB8FED6253}" destId="{004CE5CA-6B03-46F7-B333-358A8F8457C5}" srcOrd="2" destOrd="0" parTransId="{AD73D320-D1C9-4B0E-9472-0F19F46F7DCB}" sibTransId="{0D2B25AC-2AA1-4CAE-8973-29867C9A0508}"/>
    <dgm:cxn modelId="{D0B455A3-ACD9-4CB7-8315-511DE7679656}" type="presOf" srcId="{AD73D320-D1C9-4B0E-9472-0F19F46F7DCB}" destId="{016BC0D9-6560-4ADD-9B8B-337587B0BBB8}" srcOrd="0" destOrd="0" presId="urn:microsoft.com/office/officeart/2008/layout/HorizontalMultiLevelHierarchy"/>
    <dgm:cxn modelId="{DD00FD39-43C4-4099-964C-8520610AE959}" type="presParOf" srcId="{8F0B7C4F-45E3-43ED-AACF-78D7A8B189B5}" destId="{D5F33ACB-291B-40BE-AA59-78AA2FD3C96E}" srcOrd="0" destOrd="0" presId="urn:microsoft.com/office/officeart/2008/layout/HorizontalMultiLevelHierarchy"/>
    <dgm:cxn modelId="{030B82B4-E5C6-493B-AFAE-4C4AB070019F}" type="presParOf" srcId="{D5F33ACB-291B-40BE-AA59-78AA2FD3C96E}" destId="{9748AEA5-89B1-4F04-A934-384C7316B009}" srcOrd="0" destOrd="0" presId="urn:microsoft.com/office/officeart/2008/layout/HorizontalMultiLevelHierarchy"/>
    <dgm:cxn modelId="{AE494B57-DFF7-4E21-B7C1-B100189A9B59}" type="presParOf" srcId="{D5F33ACB-291B-40BE-AA59-78AA2FD3C96E}" destId="{07414D0E-0511-424B-BCB4-94555EF9AE1F}" srcOrd="1" destOrd="0" presId="urn:microsoft.com/office/officeart/2008/layout/HorizontalMultiLevelHierarchy"/>
    <dgm:cxn modelId="{B0401004-2C25-4FE1-82DF-856A68580636}" type="presParOf" srcId="{07414D0E-0511-424B-BCB4-94555EF9AE1F}" destId="{2CF9A30D-6D9E-4658-B49C-19196C4D8695}" srcOrd="0" destOrd="0" presId="urn:microsoft.com/office/officeart/2008/layout/HorizontalMultiLevelHierarchy"/>
    <dgm:cxn modelId="{2F204306-58EE-4587-9A6C-2CD4871C9EC1}" type="presParOf" srcId="{2CF9A30D-6D9E-4658-B49C-19196C4D8695}" destId="{402BFE41-AD7A-4802-9E7D-FF5356BAE2C3}" srcOrd="0" destOrd="0" presId="urn:microsoft.com/office/officeart/2008/layout/HorizontalMultiLevelHierarchy"/>
    <dgm:cxn modelId="{A890A8BB-E100-4C7A-89E9-BA7B9135BC9C}" type="presParOf" srcId="{07414D0E-0511-424B-BCB4-94555EF9AE1F}" destId="{33005D63-53C6-42D0-9E81-4B18E35DDA65}" srcOrd="1" destOrd="0" presId="urn:microsoft.com/office/officeart/2008/layout/HorizontalMultiLevelHierarchy"/>
    <dgm:cxn modelId="{DFFBD5B1-8B85-4030-A956-1EE5ECF8EE9B}" type="presParOf" srcId="{33005D63-53C6-42D0-9E81-4B18E35DDA65}" destId="{19ED2989-9115-4784-83D5-F4AEC9931E51}" srcOrd="0" destOrd="0" presId="urn:microsoft.com/office/officeart/2008/layout/HorizontalMultiLevelHierarchy"/>
    <dgm:cxn modelId="{D615A7F5-BEA1-4BB6-BD91-BD4DEC0743DB}" type="presParOf" srcId="{33005D63-53C6-42D0-9E81-4B18E35DDA65}" destId="{CB08E538-F211-4160-8B18-00DBD9F54463}" srcOrd="1" destOrd="0" presId="urn:microsoft.com/office/officeart/2008/layout/HorizontalMultiLevelHierarchy"/>
    <dgm:cxn modelId="{A9A36996-55FE-4659-9CDD-117C4D97B15D}" type="presParOf" srcId="{07414D0E-0511-424B-BCB4-94555EF9AE1F}" destId="{A801F8D4-7B1B-43B0-846B-734FB48AE013}" srcOrd="2" destOrd="0" presId="urn:microsoft.com/office/officeart/2008/layout/HorizontalMultiLevelHierarchy"/>
    <dgm:cxn modelId="{99ADFE66-493C-4E17-BDF9-4F4740EDA20A}" type="presParOf" srcId="{A801F8D4-7B1B-43B0-846B-734FB48AE013}" destId="{20965293-F626-4DCA-BC95-B9914C64D4D1}" srcOrd="0" destOrd="0" presId="urn:microsoft.com/office/officeart/2008/layout/HorizontalMultiLevelHierarchy"/>
    <dgm:cxn modelId="{3BEB8B4C-CB80-4F83-A849-1C198F5016F4}" type="presParOf" srcId="{07414D0E-0511-424B-BCB4-94555EF9AE1F}" destId="{1DE1E6EC-CB22-41BE-8209-6CCAA62EC269}" srcOrd="3" destOrd="0" presId="urn:microsoft.com/office/officeart/2008/layout/HorizontalMultiLevelHierarchy"/>
    <dgm:cxn modelId="{A792A7FF-A25C-4B0E-A66A-06505BAF7D2B}" type="presParOf" srcId="{1DE1E6EC-CB22-41BE-8209-6CCAA62EC269}" destId="{E23AFEA7-ED09-4E48-A45C-F11C6E9C9D45}" srcOrd="0" destOrd="0" presId="urn:microsoft.com/office/officeart/2008/layout/HorizontalMultiLevelHierarchy"/>
    <dgm:cxn modelId="{90C39FC5-02FA-4D1D-AC37-6D8DA4AF8676}" type="presParOf" srcId="{1DE1E6EC-CB22-41BE-8209-6CCAA62EC269}" destId="{9C776232-5D33-4DB6-9868-73C88D35E673}" srcOrd="1" destOrd="0" presId="urn:microsoft.com/office/officeart/2008/layout/HorizontalMultiLevelHierarchy"/>
    <dgm:cxn modelId="{D098E0C7-C10E-4A79-A559-48C60D72768F}" type="presParOf" srcId="{07414D0E-0511-424B-BCB4-94555EF9AE1F}" destId="{016BC0D9-6560-4ADD-9B8B-337587B0BBB8}" srcOrd="4" destOrd="0" presId="urn:microsoft.com/office/officeart/2008/layout/HorizontalMultiLevelHierarchy"/>
    <dgm:cxn modelId="{B4C611FA-7028-4259-97F8-635FB3D55181}" type="presParOf" srcId="{016BC0D9-6560-4ADD-9B8B-337587B0BBB8}" destId="{5E86F587-E2AF-416F-990A-F1F9383086D8}" srcOrd="0" destOrd="0" presId="urn:microsoft.com/office/officeart/2008/layout/HorizontalMultiLevelHierarchy"/>
    <dgm:cxn modelId="{61AD9E06-74F3-4D3D-A7E7-AD4D4B04C64F}" type="presParOf" srcId="{07414D0E-0511-424B-BCB4-94555EF9AE1F}" destId="{A24F0A65-8C38-4062-A30A-4F62C9250847}" srcOrd="5" destOrd="0" presId="urn:microsoft.com/office/officeart/2008/layout/HorizontalMultiLevelHierarchy"/>
    <dgm:cxn modelId="{7F7FC9E5-B809-43B7-B7C7-DA618333440C}" type="presParOf" srcId="{A24F0A65-8C38-4062-A30A-4F62C9250847}" destId="{0CA7ECC7-77FD-4722-9DB0-08DA41E0D75B}" srcOrd="0" destOrd="0" presId="urn:microsoft.com/office/officeart/2008/layout/HorizontalMultiLevelHierarchy"/>
    <dgm:cxn modelId="{7B61F634-24E4-4767-9700-0FC2804394A5}" type="presParOf" srcId="{A24F0A65-8C38-4062-A30A-4F62C9250847}" destId="{D2335AAF-A22A-4B6D-AB91-B277212C9CD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199D02A-D54D-4534-B948-1F4BEC7DE789}" type="doc">
      <dgm:prSet loTypeId="urn:microsoft.com/office/officeart/2008/layout/VerticalCircleList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6D8DE882-AB57-4010-BDCE-244E867A2EA9}">
      <dgm:prSet custT="1"/>
      <dgm:spPr/>
      <dgm:t>
        <a:bodyPr/>
        <a:lstStyle/>
        <a:p>
          <a:pPr algn="just" rtl="0"/>
          <a:endParaRPr lang="ru-RU" sz="1600" dirty="0"/>
        </a:p>
        <a:p>
          <a:pPr algn="just" rtl="0"/>
          <a:endParaRPr lang="ru-RU" sz="1600" dirty="0"/>
        </a:p>
        <a:p>
          <a:pPr algn="just" rtl="0"/>
          <a:r>
            <a:rPr lang="ru-RU" sz="1600" i="1" dirty="0">
              <a:solidFill>
                <a:srgbClr val="AD1F1F"/>
              </a:solidFill>
            </a:rPr>
            <a:t>разработка системы обучающих модульных программ для подготовки специалистов для осуществления классификации и маркировки химических веществ согласно СГС;</a:t>
          </a:r>
          <a:endParaRPr lang="en-US" sz="1600" i="1" dirty="0">
            <a:solidFill>
              <a:srgbClr val="AD1F1F"/>
            </a:solidFill>
          </a:endParaRPr>
        </a:p>
      </dgm:t>
    </dgm:pt>
    <dgm:pt modelId="{B0F4F256-9A22-4BB3-8C61-B29124901E61}" type="parTrans" cxnId="{32FB7134-BD3F-46BB-93DC-640A9319E263}">
      <dgm:prSet/>
      <dgm:spPr/>
      <dgm:t>
        <a:bodyPr/>
        <a:lstStyle/>
        <a:p>
          <a:endParaRPr lang="ru-RU"/>
        </a:p>
      </dgm:t>
    </dgm:pt>
    <dgm:pt modelId="{F336DBD9-F2ED-4068-835C-44418C225347}" type="sibTrans" cxnId="{32FB7134-BD3F-46BB-93DC-640A9319E263}">
      <dgm:prSet/>
      <dgm:spPr/>
      <dgm:t>
        <a:bodyPr/>
        <a:lstStyle/>
        <a:p>
          <a:endParaRPr lang="ru-RU"/>
        </a:p>
      </dgm:t>
    </dgm:pt>
    <dgm:pt modelId="{1205EA47-01C5-44D8-A400-6A01BCB7D70A}">
      <dgm:prSet custT="1"/>
      <dgm:spPr/>
      <dgm:t>
        <a:bodyPr/>
        <a:lstStyle/>
        <a:p>
          <a:pPr marL="0"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повышение квалификации кадров с привлечением международных экспертов в рамках обучающих программ. 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gm:t>
    </dgm:pt>
    <dgm:pt modelId="{1925A6F7-B86D-4A4B-8E79-32C56DD3E7A7}" type="parTrans" cxnId="{D5FF921B-A3EC-4BA6-9345-F988786E7FC8}">
      <dgm:prSet/>
      <dgm:spPr/>
      <dgm:t>
        <a:bodyPr/>
        <a:lstStyle/>
        <a:p>
          <a:endParaRPr lang="ru-RU"/>
        </a:p>
      </dgm:t>
    </dgm:pt>
    <dgm:pt modelId="{A1B9CA0F-1A6D-44A0-9A33-847FEA7FB45E}" type="sibTrans" cxnId="{D5FF921B-A3EC-4BA6-9345-F988786E7FC8}">
      <dgm:prSet/>
      <dgm:spPr/>
      <dgm:t>
        <a:bodyPr/>
        <a:lstStyle/>
        <a:p>
          <a:endParaRPr lang="ru-RU"/>
        </a:p>
      </dgm:t>
    </dgm:pt>
    <dgm:pt modelId="{529E1716-CB27-494E-B135-C81ED8F4B9E9}">
      <dgm:prSet custT="1"/>
      <dgm:spPr/>
      <dgm:t>
        <a:bodyPr/>
        <a:lstStyle/>
        <a:p>
          <a:pPr algn="l" rtl="0"/>
          <a:endParaRPr lang="ru-RU" sz="1600" kern="1200" dirty="0"/>
        </a:p>
        <a:p>
          <a:pPr algn="just" rtl="0"/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подготовка информационных материалов, создание баз данных и предпосылок для "институциональной памяти" заинтересованных сторон;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gm:t>
    </dgm:pt>
    <dgm:pt modelId="{02CB26DB-8A6A-4B15-843C-D740B35F0AAF}" type="sibTrans" cxnId="{F4CCEF38-8523-4625-82B6-1B2846BF2B4B}">
      <dgm:prSet/>
      <dgm:spPr/>
      <dgm:t>
        <a:bodyPr/>
        <a:lstStyle/>
        <a:p>
          <a:endParaRPr lang="ru-RU"/>
        </a:p>
      </dgm:t>
    </dgm:pt>
    <dgm:pt modelId="{8B0AED3B-E7AA-45A3-B71C-5511BB56708F}" type="parTrans" cxnId="{F4CCEF38-8523-4625-82B6-1B2846BF2B4B}">
      <dgm:prSet/>
      <dgm:spPr/>
      <dgm:t>
        <a:bodyPr/>
        <a:lstStyle/>
        <a:p>
          <a:endParaRPr lang="ru-RU"/>
        </a:p>
      </dgm:t>
    </dgm:pt>
    <dgm:pt modelId="{3BDE67CA-BD8C-4582-B1F2-E1B347393619}">
      <dgm:prSet custT="1"/>
      <dgm:spPr/>
      <dgm:t>
        <a:bodyPr/>
        <a:lstStyle/>
        <a:p>
          <a:pPr algn="l" rtl="0"/>
          <a:endParaRPr lang="ru-RU" sz="1600" kern="1200" dirty="0"/>
        </a:p>
        <a:p>
          <a:pPr algn="l" rtl="0"/>
          <a:endParaRPr lang="ru-RU" sz="1600" kern="1200" dirty="0"/>
        </a:p>
        <a:p>
          <a:pPr algn="just" rtl="0"/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создание постоянно действующей системы профессиональной  подготовки специалистов разного уровня в области химической безопасности с введением специального курса по вопросам рационального управления обращением химических веществ, вопросам классификации и маркировки химической продукции в соответствии с СГС в рамках высшей школы и последипломного обучения; 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gm:t>
    </dgm:pt>
    <dgm:pt modelId="{F76E6941-75F0-4BE5-823F-08A2DDE1647F}" type="sibTrans" cxnId="{C30AFE05-B34C-4C2E-B9CA-08DDB1C7E4DC}">
      <dgm:prSet/>
      <dgm:spPr/>
      <dgm:t>
        <a:bodyPr/>
        <a:lstStyle/>
        <a:p>
          <a:endParaRPr lang="ru-RU"/>
        </a:p>
      </dgm:t>
    </dgm:pt>
    <dgm:pt modelId="{A4DEA41F-C156-4207-A017-71AA62B147DC}" type="parTrans" cxnId="{C30AFE05-B34C-4C2E-B9CA-08DDB1C7E4DC}">
      <dgm:prSet/>
      <dgm:spPr/>
      <dgm:t>
        <a:bodyPr/>
        <a:lstStyle/>
        <a:p>
          <a:endParaRPr lang="ru-RU"/>
        </a:p>
      </dgm:t>
    </dgm:pt>
    <dgm:pt modelId="{B6339D17-7DD8-408E-B427-691C5FDA3258}" type="pres">
      <dgm:prSet presAssocID="{D199D02A-D54D-4534-B948-1F4BEC7DE789}" presName="Name0" presStyleCnt="0">
        <dgm:presLayoutVars>
          <dgm:dir/>
        </dgm:presLayoutVars>
      </dgm:prSet>
      <dgm:spPr/>
    </dgm:pt>
    <dgm:pt modelId="{846A7EA9-E867-4439-B20E-138D7795B77A}" type="pres">
      <dgm:prSet presAssocID="{6D8DE882-AB57-4010-BDCE-244E867A2EA9}" presName="noChildren" presStyleCnt="0"/>
      <dgm:spPr/>
    </dgm:pt>
    <dgm:pt modelId="{A02BD1A4-C343-4B25-A64F-34F7E56FE94D}" type="pres">
      <dgm:prSet presAssocID="{6D8DE882-AB57-4010-BDCE-244E867A2EA9}" presName="gap" presStyleCnt="0"/>
      <dgm:spPr/>
    </dgm:pt>
    <dgm:pt modelId="{BCC08E48-218C-417D-9914-32795EB18E0D}" type="pres">
      <dgm:prSet presAssocID="{6D8DE882-AB57-4010-BDCE-244E867A2EA9}" presName="medCircle2" presStyleLbl="vennNode1" presStyleIdx="0" presStyleCnt="4" custScaleX="61312" custScaleY="57027" custLinFactNeighborX="-49166" custLinFactNeighborY="28786"/>
      <dgm:spPr/>
    </dgm:pt>
    <dgm:pt modelId="{7FA6C2A3-7712-4676-A479-0584530111CE}" type="pres">
      <dgm:prSet presAssocID="{6D8DE882-AB57-4010-BDCE-244E867A2EA9}" presName="txLvlOnly1" presStyleLbl="revTx" presStyleIdx="0" presStyleCnt="4" custScaleX="104284"/>
      <dgm:spPr/>
    </dgm:pt>
    <dgm:pt modelId="{A614F61F-272D-4A6B-B59E-653905FA3078}" type="pres">
      <dgm:prSet presAssocID="{3BDE67CA-BD8C-4582-B1F2-E1B347393619}" presName="noChildren" presStyleCnt="0"/>
      <dgm:spPr/>
    </dgm:pt>
    <dgm:pt modelId="{8A06A216-0765-43B0-986B-A85AC1C96E9B}" type="pres">
      <dgm:prSet presAssocID="{3BDE67CA-BD8C-4582-B1F2-E1B347393619}" presName="gap" presStyleCnt="0"/>
      <dgm:spPr/>
    </dgm:pt>
    <dgm:pt modelId="{97251C34-64F6-42AC-AC44-8166C1C8F576}" type="pres">
      <dgm:prSet presAssocID="{3BDE67CA-BD8C-4582-B1F2-E1B347393619}" presName="medCircle2" presStyleLbl="vennNode1" presStyleIdx="1" presStyleCnt="4" custScaleX="61312" custScaleY="57027" custLinFactNeighborX="-51085" custLinFactNeighborY="-22571"/>
      <dgm:spPr/>
    </dgm:pt>
    <dgm:pt modelId="{4ADD2886-9EB5-40B0-979C-FF14FF03DD42}" type="pres">
      <dgm:prSet presAssocID="{3BDE67CA-BD8C-4582-B1F2-E1B347393619}" presName="txLvlOnly1" presStyleLbl="revTx" presStyleIdx="1" presStyleCnt="4" custScaleX="104284" custScaleY="159764"/>
      <dgm:spPr/>
    </dgm:pt>
    <dgm:pt modelId="{49AE466A-08CF-4EF6-AD7A-07D81F98AD93}" type="pres">
      <dgm:prSet presAssocID="{529E1716-CB27-494E-B135-C81ED8F4B9E9}" presName="noChildren" presStyleCnt="0"/>
      <dgm:spPr/>
    </dgm:pt>
    <dgm:pt modelId="{80F7AE31-1C87-4609-BC57-AF6D402984CD}" type="pres">
      <dgm:prSet presAssocID="{529E1716-CB27-494E-B135-C81ED8F4B9E9}" presName="gap" presStyleCnt="0"/>
      <dgm:spPr/>
    </dgm:pt>
    <dgm:pt modelId="{9F2D180E-1C80-4AE2-B147-F1C8BAEEAC7C}" type="pres">
      <dgm:prSet presAssocID="{529E1716-CB27-494E-B135-C81ED8F4B9E9}" presName="medCircle2" presStyleLbl="vennNode1" presStyleIdx="2" presStyleCnt="4" custScaleX="65824" custScaleY="61006" custLinFactNeighborX="-49474" custLinFactNeighborY="23552"/>
      <dgm:spPr/>
    </dgm:pt>
    <dgm:pt modelId="{D0FBF3F4-6659-43B8-996A-F3D9F22D3CFF}" type="pres">
      <dgm:prSet presAssocID="{529E1716-CB27-494E-B135-C81ED8F4B9E9}" presName="txLvlOnly1" presStyleLbl="revTx" presStyleIdx="2" presStyleCnt="4" custScaleX="103199" custLinFactNeighborX="-642" custLinFactNeighborY="11399"/>
      <dgm:spPr/>
    </dgm:pt>
    <dgm:pt modelId="{0288FDC8-5A01-4E72-BDD9-576A56C9B252}" type="pres">
      <dgm:prSet presAssocID="{1205EA47-01C5-44D8-A400-6A01BCB7D70A}" presName="noChildren" presStyleCnt="0"/>
      <dgm:spPr/>
    </dgm:pt>
    <dgm:pt modelId="{3309375E-B167-4255-9646-8271F5584458}" type="pres">
      <dgm:prSet presAssocID="{1205EA47-01C5-44D8-A400-6A01BCB7D70A}" presName="gap" presStyleCnt="0"/>
      <dgm:spPr/>
    </dgm:pt>
    <dgm:pt modelId="{6B63810B-B14E-4E21-B55D-E3F3D22A827B}" type="pres">
      <dgm:prSet presAssocID="{1205EA47-01C5-44D8-A400-6A01BCB7D70A}" presName="medCircle2" presStyleLbl="vennNode1" presStyleIdx="3" presStyleCnt="4" custScaleX="61312" custScaleY="57027" custLinFactNeighborX="-47944" custLinFactNeighborY="142"/>
      <dgm:spPr/>
    </dgm:pt>
    <dgm:pt modelId="{16E7E44B-96AD-4720-A88D-3D1F9F3A5281}" type="pres">
      <dgm:prSet presAssocID="{1205EA47-01C5-44D8-A400-6A01BCB7D70A}" presName="txLvlOnly1" presStyleLbl="revTx" presStyleIdx="3" presStyleCnt="4" custScaleX="104260"/>
      <dgm:spPr/>
    </dgm:pt>
  </dgm:ptLst>
  <dgm:cxnLst>
    <dgm:cxn modelId="{8A625D02-9B9D-4753-BA46-6ACE6CAECFEF}" type="presOf" srcId="{1205EA47-01C5-44D8-A400-6A01BCB7D70A}" destId="{16E7E44B-96AD-4720-A88D-3D1F9F3A5281}" srcOrd="0" destOrd="0" presId="urn:microsoft.com/office/officeart/2008/layout/VerticalCircleList"/>
    <dgm:cxn modelId="{C30AFE05-B34C-4C2E-B9CA-08DDB1C7E4DC}" srcId="{D199D02A-D54D-4534-B948-1F4BEC7DE789}" destId="{3BDE67CA-BD8C-4582-B1F2-E1B347393619}" srcOrd="1" destOrd="0" parTransId="{A4DEA41F-C156-4207-A017-71AA62B147DC}" sibTransId="{F76E6941-75F0-4BE5-823F-08A2DDE1647F}"/>
    <dgm:cxn modelId="{D5FF921B-A3EC-4BA6-9345-F988786E7FC8}" srcId="{D199D02A-D54D-4534-B948-1F4BEC7DE789}" destId="{1205EA47-01C5-44D8-A400-6A01BCB7D70A}" srcOrd="3" destOrd="0" parTransId="{1925A6F7-B86D-4A4B-8E79-32C56DD3E7A7}" sibTransId="{A1B9CA0F-1A6D-44A0-9A33-847FEA7FB45E}"/>
    <dgm:cxn modelId="{984B0828-9614-427E-9B57-12E3B7179D5D}" type="presOf" srcId="{6D8DE882-AB57-4010-BDCE-244E867A2EA9}" destId="{7FA6C2A3-7712-4676-A479-0584530111CE}" srcOrd="0" destOrd="0" presId="urn:microsoft.com/office/officeart/2008/layout/VerticalCircleList"/>
    <dgm:cxn modelId="{32FB7134-BD3F-46BB-93DC-640A9319E263}" srcId="{D199D02A-D54D-4534-B948-1F4BEC7DE789}" destId="{6D8DE882-AB57-4010-BDCE-244E867A2EA9}" srcOrd="0" destOrd="0" parTransId="{B0F4F256-9A22-4BB3-8C61-B29124901E61}" sibTransId="{F336DBD9-F2ED-4068-835C-44418C225347}"/>
    <dgm:cxn modelId="{F4CCEF38-8523-4625-82B6-1B2846BF2B4B}" srcId="{D199D02A-D54D-4534-B948-1F4BEC7DE789}" destId="{529E1716-CB27-494E-B135-C81ED8F4B9E9}" srcOrd="2" destOrd="0" parTransId="{8B0AED3B-E7AA-45A3-B71C-5511BB56708F}" sibTransId="{02CB26DB-8A6A-4B15-843C-D740B35F0AAF}"/>
    <dgm:cxn modelId="{0933C4A4-B36E-421C-AE5B-6A489792C47E}" type="presOf" srcId="{D199D02A-D54D-4534-B948-1F4BEC7DE789}" destId="{B6339D17-7DD8-408E-B427-691C5FDA3258}" srcOrd="0" destOrd="0" presId="urn:microsoft.com/office/officeart/2008/layout/VerticalCircleList"/>
    <dgm:cxn modelId="{2D9441A8-ADCE-4A90-BD50-922E6E29CECF}" type="presOf" srcId="{3BDE67CA-BD8C-4582-B1F2-E1B347393619}" destId="{4ADD2886-9EB5-40B0-979C-FF14FF03DD42}" srcOrd="0" destOrd="0" presId="urn:microsoft.com/office/officeart/2008/layout/VerticalCircleList"/>
    <dgm:cxn modelId="{788166E4-B8EA-4768-B118-6C4A1295A755}" type="presOf" srcId="{529E1716-CB27-494E-B135-C81ED8F4B9E9}" destId="{D0FBF3F4-6659-43B8-996A-F3D9F22D3CFF}" srcOrd="0" destOrd="0" presId="urn:microsoft.com/office/officeart/2008/layout/VerticalCircleList"/>
    <dgm:cxn modelId="{173C666D-B710-4326-B4B7-C7338B76B9EF}" type="presParOf" srcId="{B6339D17-7DD8-408E-B427-691C5FDA3258}" destId="{846A7EA9-E867-4439-B20E-138D7795B77A}" srcOrd="0" destOrd="0" presId="urn:microsoft.com/office/officeart/2008/layout/VerticalCircleList"/>
    <dgm:cxn modelId="{FE3631D6-59CF-416A-937E-A61332D54FDA}" type="presParOf" srcId="{846A7EA9-E867-4439-B20E-138D7795B77A}" destId="{A02BD1A4-C343-4B25-A64F-34F7E56FE94D}" srcOrd="0" destOrd="0" presId="urn:microsoft.com/office/officeart/2008/layout/VerticalCircleList"/>
    <dgm:cxn modelId="{ECBCC5C0-4E0F-4D9A-9D72-2C3B233FB46B}" type="presParOf" srcId="{846A7EA9-E867-4439-B20E-138D7795B77A}" destId="{BCC08E48-218C-417D-9914-32795EB18E0D}" srcOrd="1" destOrd="0" presId="urn:microsoft.com/office/officeart/2008/layout/VerticalCircleList"/>
    <dgm:cxn modelId="{3476857F-F29B-43AE-86D8-4FA878A30E85}" type="presParOf" srcId="{846A7EA9-E867-4439-B20E-138D7795B77A}" destId="{7FA6C2A3-7712-4676-A479-0584530111CE}" srcOrd="2" destOrd="0" presId="urn:microsoft.com/office/officeart/2008/layout/VerticalCircleList"/>
    <dgm:cxn modelId="{307C759E-4A42-449C-947D-44BD050880C6}" type="presParOf" srcId="{B6339D17-7DD8-408E-B427-691C5FDA3258}" destId="{A614F61F-272D-4A6B-B59E-653905FA3078}" srcOrd="1" destOrd="0" presId="urn:microsoft.com/office/officeart/2008/layout/VerticalCircleList"/>
    <dgm:cxn modelId="{B3BA6337-2264-4083-B7AE-8DDEDF84FC29}" type="presParOf" srcId="{A614F61F-272D-4A6B-B59E-653905FA3078}" destId="{8A06A216-0765-43B0-986B-A85AC1C96E9B}" srcOrd="0" destOrd="0" presId="urn:microsoft.com/office/officeart/2008/layout/VerticalCircleList"/>
    <dgm:cxn modelId="{5E71B986-26B6-45B6-8C2E-909164CD1169}" type="presParOf" srcId="{A614F61F-272D-4A6B-B59E-653905FA3078}" destId="{97251C34-64F6-42AC-AC44-8166C1C8F576}" srcOrd="1" destOrd="0" presId="urn:microsoft.com/office/officeart/2008/layout/VerticalCircleList"/>
    <dgm:cxn modelId="{B3BE8C74-3013-4B0A-80F1-6F7612C60150}" type="presParOf" srcId="{A614F61F-272D-4A6B-B59E-653905FA3078}" destId="{4ADD2886-9EB5-40B0-979C-FF14FF03DD42}" srcOrd="2" destOrd="0" presId="urn:microsoft.com/office/officeart/2008/layout/VerticalCircleList"/>
    <dgm:cxn modelId="{5A8599F2-C53A-4251-BB8C-3737EBA0F687}" type="presParOf" srcId="{B6339D17-7DD8-408E-B427-691C5FDA3258}" destId="{49AE466A-08CF-4EF6-AD7A-07D81F98AD93}" srcOrd="2" destOrd="0" presId="urn:microsoft.com/office/officeart/2008/layout/VerticalCircleList"/>
    <dgm:cxn modelId="{36DF39D4-FFEE-4ADA-BE69-2EF88DFFB9FB}" type="presParOf" srcId="{49AE466A-08CF-4EF6-AD7A-07D81F98AD93}" destId="{80F7AE31-1C87-4609-BC57-AF6D402984CD}" srcOrd="0" destOrd="0" presId="urn:microsoft.com/office/officeart/2008/layout/VerticalCircleList"/>
    <dgm:cxn modelId="{C77B3D69-447D-4A37-8832-75F5F5327217}" type="presParOf" srcId="{49AE466A-08CF-4EF6-AD7A-07D81F98AD93}" destId="{9F2D180E-1C80-4AE2-B147-F1C8BAEEAC7C}" srcOrd="1" destOrd="0" presId="urn:microsoft.com/office/officeart/2008/layout/VerticalCircleList"/>
    <dgm:cxn modelId="{B53D1641-6E47-406E-A0FB-CD3A18F38473}" type="presParOf" srcId="{49AE466A-08CF-4EF6-AD7A-07D81F98AD93}" destId="{D0FBF3F4-6659-43B8-996A-F3D9F22D3CFF}" srcOrd="2" destOrd="0" presId="urn:microsoft.com/office/officeart/2008/layout/VerticalCircleList"/>
    <dgm:cxn modelId="{8276048A-536D-43B0-82B5-ED93C65F0A13}" type="presParOf" srcId="{B6339D17-7DD8-408E-B427-691C5FDA3258}" destId="{0288FDC8-5A01-4E72-BDD9-576A56C9B252}" srcOrd="3" destOrd="0" presId="urn:microsoft.com/office/officeart/2008/layout/VerticalCircleList"/>
    <dgm:cxn modelId="{FE4245D2-16E0-4ED1-9491-456DBA485925}" type="presParOf" srcId="{0288FDC8-5A01-4E72-BDD9-576A56C9B252}" destId="{3309375E-B167-4255-9646-8271F5584458}" srcOrd="0" destOrd="0" presId="urn:microsoft.com/office/officeart/2008/layout/VerticalCircleList"/>
    <dgm:cxn modelId="{C2F294C5-98E3-4606-9349-5F9487EE8052}" type="presParOf" srcId="{0288FDC8-5A01-4E72-BDD9-576A56C9B252}" destId="{6B63810B-B14E-4E21-B55D-E3F3D22A827B}" srcOrd="1" destOrd="0" presId="urn:microsoft.com/office/officeart/2008/layout/VerticalCircleList"/>
    <dgm:cxn modelId="{DA81A10C-540B-4326-8D65-6E7EC8E6C417}" type="presParOf" srcId="{0288FDC8-5A01-4E72-BDD9-576A56C9B252}" destId="{16E7E44B-96AD-4720-A88D-3D1F9F3A528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Белорусский государственный концерн по нефти и химии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Согласно Уставу Белорусского Государственного концерна по нефти и химии                              (в ред. постановлений Совета Министров Республики Беларусь от 18.12.2003 г.                          № 1660, от 10.08.2009 г. № 1053, от 15.12.2015 г. № 1041), Белорусский государственный концерн по нефти и химии (в части, касающейся обращения химических веществ):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обеспечивает </a:t>
          </a:r>
          <a:r>
            <a:rPr lang="ru-RU" sz="1100" b="1" dirty="0"/>
            <a:t>производство и поставку потребителям химической и нефтехимической продукции</a:t>
          </a:r>
          <a:r>
            <a:rPr lang="ru-RU" sz="1100" dirty="0"/>
            <a:t>;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участвует </a:t>
          </a:r>
          <a:r>
            <a:rPr lang="ru-RU" sz="1100" b="1" dirty="0"/>
            <a:t>в подготовке предложений</a:t>
          </a:r>
          <a:r>
            <a:rPr lang="ru-RU" sz="1100" dirty="0"/>
            <a:t> по вопросам, связанным с поставкой нефти в Республику Беларусь, ее переработкой, вывозом, а также </a:t>
          </a:r>
          <a:r>
            <a:rPr lang="ru-RU" sz="1100" b="1" dirty="0"/>
            <a:t>ввозом и вывозом нефтепродуктов, важнейших видов сырья для предприятий химической и нефтехимической промышленности и их продукции</a:t>
          </a:r>
          <a:r>
            <a:rPr lang="ru-RU" sz="1100" dirty="0"/>
            <a:t>;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оказывает содействие предприятиям в обеспечении их транспортными услугами, проведении ремонтно-строительных и проектно-конструкторских работ, </a:t>
          </a:r>
          <a:r>
            <a:rPr lang="ru-RU" sz="1100" b="1" dirty="0"/>
            <a:t>совершенствовании технологических процессов</a:t>
          </a:r>
          <a:r>
            <a:rPr lang="ru-RU" sz="1100" dirty="0"/>
            <a:t>;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организует </a:t>
          </a:r>
          <a:r>
            <a:rPr lang="ru-RU" sz="1100" b="1" dirty="0"/>
            <a:t>разработку и выполнение</a:t>
          </a:r>
          <a:r>
            <a:rPr lang="ru-RU" sz="1100" dirty="0"/>
            <a:t> </a:t>
          </a:r>
          <a:r>
            <a:rPr lang="ru-RU" sz="1100" b="1" dirty="0"/>
            <a:t>на предприятиях</a:t>
          </a:r>
          <a:r>
            <a:rPr lang="ru-RU" sz="1100" dirty="0"/>
            <a:t> </a:t>
          </a:r>
          <a:r>
            <a:rPr lang="ru-RU" sz="1100" b="1" dirty="0"/>
            <a:t>комплекса мер по охране труда, технике безопасности и охране окружающей среды</a:t>
          </a:r>
          <a:r>
            <a:rPr lang="ru-RU" sz="1100" dirty="0"/>
            <a:t>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i="1" dirty="0">
              <a:solidFill>
                <a:srgbClr val="AD1F1F"/>
              </a:solidFill>
            </a:rPr>
            <a:t>Источник: </a:t>
          </a:r>
          <a:r>
            <a:rPr lang="en-US" sz="1100" i="1" dirty="0">
              <a:solidFill>
                <a:srgbClr val="AD1F1F"/>
              </a:solidFill>
            </a:rPr>
            <a:t>https://www.belneftekhim.by/about/</a:t>
          </a:r>
          <a:endParaRPr lang="ru-RU" sz="1100" i="1" dirty="0">
            <a:solidFill>
              <a:srgbClr val="AD1F1F"/>
            </a:solidFill>
          </a:endParaRPr>
        </a:p>
        <a:p>
          <a:pPr algn="just">
            <a:lnSpc>
              <a:spcPct val="100000"/>
            </a:lnSpc>
            <a:spcAft>
              <a:spcPts val="0"/>
            </a:spcAft>
          </a:pP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102597" custScaleY="160491" custLinFactNeighborX="51" custLinFactNeighborY="-24401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94787" custScaleY="50571" custLinFactNeighborX="6778" custLinFactNeighborY="21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6B4AA0C-F5F9-4D27-8DAF-2B717E44E2C8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труда и социальной защиты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Согласно Постановлению Совета Министров Республики Беларусь 31 октября 2001 г. № 1589 «Вопросы Министерства труда и социальной защиты Республики Беларусь» с дополнениями и изменениями Министерство труда и социальной защиты осуществляет (в части, касающейся обращения химических веществ):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- разработку</a:t>
          </a:r>
          <a:r>
            <a:rPr lang="ru-RU" sz="1100" dirty="0"/>
            <a:t> (с участием заинтересованных республиканских органов государственного управления и иных государственных организаций, подчиненных Правительству Республики Беларусь), </a:t>
          </a:r>
          <a:r>
            <a:rPr lang="ru-RU" sz="1100" b="1" dirty="0"/>
            <a:t>нормативных правовых актов по условиям и охране труда</a:t>
          </a:r>
          <a:r>
            <a:rPr lang="ru-RU" sz="1100" dirty="0"/>
            <a:t>;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- контроль за качеством проведения нанимателями аттестации рабочих мест по условиям труда</a:t>
          </a:r>
          <a:r>
            <a:rPr lang="ru-RU" sz="1100" dirty="0"/>
            <a:t>, а также надзор за предоставлением работникам компенсаций на основе аттестации рабочих мест по условиям труда.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i="1" dirty="0" err="1"/>
            <a:t>Источники:</a:t>
          </a:r>
          <a:r>
            <a:rPr lang="ru-RU" sz="1100" i="1" dirty="0" err="1">
              <a:hlinkClick xmlns:r="http://schemas.openxmlformats.org/officeDocument/2006/relationships" r:id="rId1"/>
            </a:rPr>
            <a:t>https</a:t>
          </a:r>
          <a:r>
            <a:rPr lang="ru-RU" sz="1100" i="1" dirty="0">
              <a:hlinkClick xmlns:r="http://schemas.openxmlformats.org/officeDocument/2006/relationships" r:id="rId1"/>
            </a:rPr>
            <a:t>://pravo.by/</a:t>
          </a:r>
          <a:r>
            <a:rPr lang="ru-RU" sz="1100" i="1" dirty="0" err="1">
              <a:hlinkClick xmlns:r="http://schemas.openxmlformats.org/officeDocument/2006/relationships" r:id="rId1"/>
            </a:rPr>
            <a:t>document</a:t>
          </a:r>
          <a:r>
            <a:rPr lang="ru-RU" sz="1100" i="1" dirty="0">
              <a:hlinkClick xmlns:r="http://schemas.openxmlformats.org/officeDocument/2006/relationships" r:id="rId1"/>
            </a:rPr>
            <a:t>/?</a:t>
          </a:r>
          <a:r>
            <a:rPr lang="ru-RU" sz="1100" i="1" dirty="0" err="1">
              <a:hlinkClick xmlns:r="http://schemas.openxmlformats.org/officeDocument/2006/relationships" r:id="rId1"/>
            </a:rPr>
            <a:t>guid</a:t>
          </a:r>
          <a:r>
            <a:rPr lang="ru-RU" sz="1100" i="1" dirty="0">
              <a:hlinkClick xmlns:r="http://schemas.openxmlformats.org/officeDocument/2006/relationships" r:id="rId1"/>
            </a:rPr>
            <a:t>=3871&amp;p0=C20101589</a:t>
          </a:r>
          <a:r>
            <a:rPr lang="ru-RU" sz="1100" i="1" dirty="0"/>
            <a:t>; </a:t>
          </a:r>
          <a:r>
            <a:rPr lang="ru-RU" sz="1100" i="1" dirty="0">
              <a:hlinkClick xmlns:r="http://schemas.openxmlformats.org/officeDocument/2006/relationships" r:id="rId2"/>
            </a:rPr>
            <a:t>https://mintrud.gov.by/ru/new_url_160002710-ru</a:t>
          </a:r>
          <a:endParaRPr lang="ru-RU" sz="900" dirty="0"/>
        </a:p>
      </dgm:t>
    </dgm:pt>
    <dgm:pt modelId="{CAF24E20-856A-4FD0-B20A-851EE8448C8A}" type="parTrans" cxnId="{63400F04-BFE1-4386-8C10-E303CFE96538}">
      <dgm:prSet/>
      <dgm:spPr/>
      <dgm:t>
        <a:bodyPr/>
        <a:lstStyle/>
        <a:p>
          <a:endParaRPr lang="ru-RU"/>
        </a:p>
      </dgm:t>
    </dgm:pt>
    <dgm:pt modelId="{15769726-970C-49B5-ABF7-0F30A028E82B}" type="sibTrans" cxnId="{63400F04-BFE1-4386-8C10-E303CFE96538}">
      <dgm:prSet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  <dgm:pt modelId="{C9A10BAA-0A64-453F-A14F-5825C8713767}" type="pres">
      <dgm:prSet presAssocID="{96B4AA0C-F5F9-4D27-8DAF-2B717E44E2C8}" presName="composite" presStyleCnt="0"/>
      <dgm:spPr/>
    </dgm:pt>
    <dgm:pt modelId="{609C561B-F7E1-4289-8918-110C71BD0098}" type="pres">
      <dgm:prSet presAssocID="{96B4AA0C-F5F9-4D27-8DAF-2B717E44E2C8}" presName="rect1" presStyleLbl="trAlignAcc1" presStyleIdx="0" presStyleCnt="1" custScaleX="102782" custScaleY="133314" custLinFactNeighborX="112" custLinFactNeighborY="7244">
        <dgm:presLayoutVars>
          <dgm:bulletEnabled val="1"/>
        </dgm:presLayoutVars>
      </dgm:prSet>
      <dgm:spPr/>
    </dgm:pt>
    <dgm:pt modelId="{DCC8E820-45FB-4718-90AA-16FC3012CC48}" type="pres">
      <dgm:prSet presAssocID="{96B4AA0C-F5F9-4D27-8DAF-2B717E44E2C8}" presName="rect2" presStyleLbl="fgImgPlace1" presStyleIdx="0" presStyleCnt="1" custScaleX="99835" custScaleY="66214" custLinFactNeighborX="6274" custLinFactNeighborY="113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3400F04-BFE1-4386-8C10-E303CFE96538}" srcId="{93F6806E-E669-424A-899F-2795CE719D6D}" destId="{96B4AA0C-F5F9-4D27-8DAF-2B717E44E2C8}" srcOrd="0" destOrd="0" parTransId="{CAF24E20-856A-4FD0-B20A-851EE8448C8A}" sibTransId="{15769726-970C-49B5-ABF7-0F30A028E82B}"/>
    <dgm:cxn modelId="{3BE597EA-E526-448B-A5DD-1CF3F18F21AE}" type="presOf" srcId="{96B4AA0C-F5F9-4D27-8DAF-2B717E44E2C8}" destId="{609C561B-F7E1-4289-8918-110C71BD0098}" srcOrd="0" destOrd="0" presId="urn:microsoft.com/office/officeart/2008/layout/PictureStrips"/>
    <dgm:cxn modelId="{5E8806F8-B532-4A2F-B70B-E1AE0A7E8A63}" type="presOf" srcId="{93F6806E-E669-424A-899F-2795CE719D6D}" destId="{E5218BB2-5D2E-4578-B750-8EA90BE03DC4}" srcOrd="0" destOrd="0" presId="urn:microsoft.com/office/officeart/2008/layout/PictureStrips"/>
    <dgm:cxn modelId="{66CEAA50-87FA-4789-BE8C-3CA27CAC7EB6}" type="presParOf" srcId="{E5218BB2-5D2E-4578-B750-8EA90BE03DC4}" destId="{C9A10BAA-0A64-453F-A14F-5825C8713767}" srcOrd="0" destOrd="0" presId="urn:microsoft.com/office/officeart/2008/layout/PictureStrips"/>
    <dgm:cxn modelId="{104EE730-3749-418F-A941-0689F9CCCBEE}" type="presParOf" srcId="{C9A10BAA-0A64-453F-A14F-5825C8713767}" destId="{609C561B-F7E1-4289-8918-110C71BD0098}" srcOrd="0" destOrd="0" presId="urn:microsoft.com/office/officeart/2008/layout/PictureStrips"/>
    <dgm:cxn modelId="{BC381C96-9527-49BA-9B11-0F9B3A37B974}" type="presParOf" srcId="{C9A10BAA-0A64-453F-A14F-5825C8713767}" destId="{DCC8E820-45FB-4718-90AA-16FC3012CC4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273698-F8E8-487A-BB7D-6E9FC0190B18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20E9FCF-8385-430C-914B-FC227110EE60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Национальная академия наук Беларуси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endParaRPr lang="ru-RU" sz="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В соответствии с Законом Республики Беларусь от 5 мая 1998 г. № 159-З О Национальной академии наук Беларуси, Академия наук осуществляет (в части, касающейся обращения химических веществ):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 научное обеспечение рационального использования и охраны природы;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организацию и координацию фундаментальных и прикладных научных исследований;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</a:t>
          </a:r>
          <a:r>
            <a:rPr lang="ru-RU" sz="1100" b="1" dirty="0"/>
            <a:t>разработку и синтез новых химических веществ, средств защиты растений, технологий производства и применения химических веществ</a:t>
          </a:r>
          <a:r>
            <a:rPr lang="ru-RU" sz="1100" dirty="0"/>
            <a:t>;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- обеспечение внедрения отечественных технологий в фармацевтику, агропромышленный комплекс, биотехнологическое производство, отрасли новых материалов и иные высокотехнологичные сектора экономики</a:t>
          </a:r>
          <a:r>
            <a:rPr lang="ru-RU" sz="1100" dirty="0"/>
            <a:t>.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i="1" dirty="0"/>
            <a:t>Источники: </a:t>
          </a:r>
          <a:r>
            <a:rPr lang="ru-RU" sz="1050" i="1" dirty="0">
              <a:hlinkClick xmlns:r="http://schemas.openxmlformats.org/officeDocument/2006/relationships" r:id="rId1"/>
            </a:rPr>
            <a:t>https://president.gov.by/ru/statebodies/nacionalnaya-akademiya-nauk-belarusi</a:t>
          </a:r>
          <a:r>
            <a:rPr lang="ru-RU" sz="1050" i="1" dirty="0"/>
            <a:t>; </a:t>
          </a:r>
          <a:r>
            <a:rPr lang="ru-RU" sz="1050" i="1" dirty="0">
              <a:hlinkClick xmlns:r="http://schemas.openxmlformats.org/officeDocument/2006/relationships" r:id="rId2"/>
            </a:rPr>
            <a:t>https://nasb.gov.by/rus/about/status-zadachi/</a:t>
          </a:r>
          <a:r>
            <a:rPr lang="ru-RU" sz="1050" i="1" dirty="0"/>
            <a:t>;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i="1" dirty="0">
              <a:hlinkClick xmlns:r="http://schemas.openxmlformats.org/officeDocument/2006/relationships" r:id="rId3"/>
            </a:rPr>
            <a:t>https://pravo.by/do-cument/?guid=3871&amp;p0=H19800159</a:t>
          </a:r>
          <a:endParaRPr lang="ru-RU" sz="1050" dirty="0"/>
        </a:p>
      </dgm:t>
    </dgm:pt>
    <dgm:pt modelId="{87B11751-B4A1-4438-B591-9646249AA07A}" type="parTrans" cxnId="{B34DD2CE-51E8-4156-9E16-1ED932085E61}">
      <dgm:prSet/>
      <dgm:spPr/>
      <dgm:t>
        <a:bodyPr/>
        <a:lstStyle/>
        <a:p>
          <a:endParaRPr lang="ru-RU"/>
        </a:p>
      </dgm:t>
    </dgm:pt>
    <dgm:pt modelId="{AABA24FB-5C71-4F9E-9FBE-B57235D091C1}" type="sibTrans" cxnId="{B34DD2CE-51E8-4156-9E16-1ED932085E61}">
      <dgm:prSet/>
      <dgm:spPr/>
      <dgm:t>
        <a:bodyPr/>
        <a:lstStyle/>
        <a:p>
          <a:endParaRPr lang="ru-RU"/>
        </a:p>
      </dgm:t>
    </dgm:pt>
    <dgm:pt modelId="{8CC86925-76E9-4326-86AA-EA0F29019CF7}" type="pres">
      <dgm:prSet presAssocID="{D1273698-F8E8-487A-BB7D-6E9FC0190B18}" presName="Name0" presStyleCnt="0">
        <dgm:presLayoutVars>
          <dgm:dir/>
          <dgm:resizeHandles val="exact"/>
        </dgm:presLayoutVars>
      </dgm:prSet>
      <dgm:spPr/>
    </dgm:pt>
    <dgm:pt modelId="{BFEB57FB-B3E8-45D5-AB68-BCA02FCBECCC}" type="pres">
      <dgm:prSet presAssocID="{F20E9FCF-8385-430C-914B-FC227110EE60}" presName="composite" presStyleCnt="0"/>
      <dgm:spPr/>
    </dgm:pt>
    <dgm:pt modelId="{91BA2F2F-78E7-4FCC-9FA4-7AC405F7D684}" type="pres">
      <dgm:prSet presAssocID="{F20E9FCF-8385-430C-914B-FC227110EE60}" presName="rect1" presStyleLbl="trAlignAcc1" presStyleIdx="0" presStyleCnt="1" custScaleX="101443" custScaleY="146362">
        <dgm:presLayoutVars>
          <dgm:bulletEnabled val="1"/>
        </dgm:presLayoutVars>
      </dgm:prSet>
      <dgm:spPr/>
    </dgm:pt>
    <dgm:pt modelId="{10A12E9A-20A4-4B1A-8130-BCF5E447D5D4}" type="pres">
      <dgm:prSet presAssocID="{F20E9FCF-8385-430C-914B-FC227110EE60}" presName="rect2" presStyleLbl="fgImgPlace1" presStyleIdx="0" presStyleCnt="1" custScaleX="95238" custScaleY="56187" custLinFactNeighborX="9552" custLinFactNeighborY="966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E991E5E-508E-4A24-BD73-F6FC516A157F}" type="presOf" srcId="{F20E9FCF-8385-430C-914B-FC227110EE60}" destId="{91BA2F2F-78E7-4FCC-9FA4-7AC405F7D684}" srcOrd="0" destOrd="0" presId="urn:microsoft.com/office/officeart/2008/layout/PictureStrips"/>
    <dgm:cxn modelId="{FAACC7A7-843B-448C-87E3-204331CAB319}" type="presOf" srcId="{D1273698-F8E8-487A-BB7D-6E9FC0190B18}" destId="{8CC86925-76E9-4326-86AA-EA0F29019CF7}" srcOrd="0" destOrd="0" presId="urn:microsoft.com/office/officeart/2008/layout/PictureStrips"/>
    <dgm:cxn modelId="{B34DD2CE-51E8-4156-9E16-1ED932085E61}" srcId="{D1273698-F8E8-487A-BB7D-6E9FC0190B18}" destId="{F20E9FCF-8385-430C-914B-FC227110EE60}" srcOrd="0" destOrd="0" parTransId="{87B11751-B4A1-4438-B591-9646249AA07A}" sibTransId="{AABA24FB-5C71-4F9E-9FBE-B57235D091C1}"/>
    <dgm:cxn modelId="{4968B200-C133-405A-A622-478B5FB57AEC}" type="presParOf" srcId="{8CC86925-76E9-4326-86AA-EA0F29019CF7}" destId="{BFEB57FB-B3E8-45D5-AB68-BCA02FCBECCC}" srcOrd="0" destOrd="0" presId="urn:microsoft.com/office/officeart/2008/layout/PictureStrips"/>
    <dgm:cxn modelId="{E794ADFF-B72E-4ABE-9E7A-11181EBF4027}" type="presParOf" srcId="{BFEB57FB-B3E8-45D5-AB68-BCA02FCBECCC}" destId="{91BA2F2F-78E7-4FCC-9FA4-7AC405F7D684}" srcOrd="0" destOrd="0" presId="urn:microsoft.com/office/officeart/2008/layout/PictureStrips"/>
    <dgm:cxn modelId="{BADCB231-B661-4C51-B039-3CC253D31C40}" type="presParOf" srcId="{BFEB57FB-B3E8-45D5-AB68-BCA02FCBECCC}" destId="{10A12E9A-20A4-4B1A-8130-BCF5E447D5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сельского хозяйства и продовольствия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Согласно Положению о Министерстве сельского хозяйства и продовольствия, утвержденного Постановлением Совета Министров Республики Беларусь 29.06.2011 № 867 , Министерство сельского хозяйства и продовольствия осуществляет (в части, касающейся обращения химических веществ):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- государственный контроль (надзор) за соблюдением требований технических регламентов Таможенного союза</a:t>
          </a:r>
          <a:r>
            <a:rPr lang="ru-RU" sz="1100" dirty="0"/>
            <a:t>, </a:t>
          </a:r>
          <a:r>
            <a:rPr lang="ru-RU" sz="1100" b="1" dirty="0"/>
            <a:t>Евразийского экономического союза;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осуществляет </a:t>
          </a:r>
          <a:r>
            <a:rPr lang="ru-RU" sz="1100" b="1" dirty="0"/>
            <a:t>надзор в области обеспечения качества продовольственного сырья и пищевых продуктов</a:t>
          </a:r>
          <a:r>
            <a:rPr lang="ru-RU" sz="1100" dirty="0"/>
            <a:t>. 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i="1" dirty="0"/>
            <a:t>Источник: </a:t>
          </a:r>
          <a:r>
            <a:rPr lang="ru-RU" sz="1100" i="1" dirty="0">
              <a:hlinkClick xmlns:r="http://schemas.openxmlformats.org/officeDocument/2006/relationships" r:id="rId1"/>
            </a:rPr>
            <a:t>https://www.mshp.gov.by/about/#pologenie</a:t>
          </a:r>
          <a:endParaRPr lang="ru-RU" sz="1100" i="1" dirty="0"/>
        </a:p>
        <a:p>
          <a:pPr algn="just">
            <a:lnSpc>
              <a:spcPct val="100000"/>
            </a:lnSpc>
            <a:spcAft>
              <a:spcPts val="0"/>
            </a:spcAft>
          </a:pPr>
          <a:endParaRPr lang="ru-RU" sz="1100" i="1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В соответствии с Законом Республики Беларусь «О карантине и защите растений» (Национальный правовой Интернет-портал Республики Беларусь, 21.07.2016, 2/2396; Закон Республики Беларусь от 18 июля 2016 № 398-З «О внесении изменений и дополнений в Закон Республики Беларусь «О защите растений»), Министерство сельского хозяйства и продовольствия: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устанавливает по согласованию с Министерством здравоохранения Республики Беларусь и Национальной академией наук Беларуси </a:t>
          </a:r>
          <a:r>
            <a:rPr lang="ru-RU" sz="1100" b="1" dirty="0"/>
            <a:t>порядок проведения испытаний средств защиты растений,</a:t>
          </a:r>
          <a:r>
            <a:rPr lang="ru-RU" sz="1100" dirty="0"/>
            <a:t> подлежащих государственной регистрации;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осуществляет </a:t>
          </a:r>
          <a:r>
            <a:rPr lang="ru-RU" sz="1100" b="1" dirty="0"/>
            <a:t>надзор в области защиты растений</a:t>
          </a:r>
          <a:r>
            <a:rPr lang="ru-RU" sz="1100" dirty="0"/>
            <a:t>.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 val="rev"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98744" custScaleY="206845" custLinFactNeighborX="51" custLinFactNeighborY="-24401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104916" custScaleY="70355" custLinFactNeighborX="-6280" custLinFactNeighborY="495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F6806E-E669-424A-899F-2795CE719D6D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5218BB2-5D2E-4578-B750-8EA90BE03DC4}" type="pres">
      <dgm:prSet presAssocID="{93F6806E-E669-424A-899F-2795CE719D6D}" presName="Name0" presStyleCnt="0">
        <dgm:presLayoutVars>
          <dgm:dir/>
          <dgm:resizeHandles val="exact"/>
        </dgm:presLayoutVars>
      </dgm:prSet>
      <dgm:spPr/>
    </dgm:pt>
  </dgm:ptLst>
  <dgm:cxnLst>
    <dgm:cxn modelId="{5E8806F8-B532-4A2F-B70B-E1AE0A7E8A63}" type="presOf" srcId="{93F6806E-E669-424A-899F-2795CE719D6D}" destId="{E5218BB2-5D2E-4578-B750-8EA90BE03DC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273698-F8E8-487A-BB7D-6E9FC0190B18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20E9FCF-8385-430C-914B-FC227110EE60}">
      <dgm:prSet phldrT="[Текст]" custT="1"/>
      <dgm:spPr/>
      <dgm:t>
        <a:bodyPr/>
        <a:lstStyle/>
        <a:p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Государственное учреждение «Главная государственная инспекция по семеноводству, карантину и защите растений»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endParaRPr lang="ru-RU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Государственное учреждение «Главная государственная инспекция по семеноводству, карантину и защите растений» (в соответствии с Законом Республики Беларусь «О карантине и защите растений» (Национальный правовой Интернет-портал Республики Беларусь, 21.07.2016, 2/2396; Закон Республики Беларусь от 18 июля 2016 № 398-З «О внесении изменений и дополнений в Закон Республики Беларусь «О защите растений»), в порядке, установленном Советом Министров Республики Беларусь: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осуществляет государственную </a:t>
          </a:r>
          <a:r>
            <a:rPr lang="ru-RU" sz="1100" b="1" dirty="0"/>
            <a:t>регистрацию средств защиты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растений</a:t>
          </a:r>
          <a:r>
            <a:rPr lang="ru-RU" sz="1100" dirty="0"/>
            <a:t>; </a:t>
          </a:r>
          <a:endParaRPr lang="en-US" sz="11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- осуществляет </a:t>
          </a:r>
          <a:r>
            <a:rPr lang="ru-RU" sz="1100" b="1" dirty="0"/>
            <a:t>ведение Государственного реестра средств защиты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b="1" dirty="0"/>
            <a:t>растений и удобрений</a:t>
          </a:r>
          <a:r>
            <a:rPr lang="ru-RU" sz="1100" dirty="0"/>
            <a:t>, разрешенных к применению на территории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100" dirty="0"/>
            <a:t>Республики Беларусь.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050" dirty="0">
              <a:solidFill>
                <a:srgbClr val="AD1F1F"/>
              </a:solidFill>
            </a:rPr>
            <a:t> </a:t>
          </a:r>
          <a:r>
            <a:rPr lang="ru-RU" sz="1100" i="1" dirty="0">
              <a:solidFill>
                <a:srgbClr val="AD1F1F"/>
              </a:solidFill>
            </a:rPr>
            <a:t>Источник:</a:t>
          </a:r>
          <a:r>
            <a:rPr lang="en-US" sz="1100" i="1" dirty="0">
              <a:solidFill>
                <a:srgbClr val="AD1F1F"/>
              </a:solidFill>
              <a:hlinkClick xmlns:r="http://schemas.openxmlformats.org/officeDocument/2006/relationships" r:id="rId1"/>
            </a:rPr>
            <a:t>https://www.ggiskzr.by/archive/inspection_protection-plants/Zakon_o%20karanine_i%20ZR_18_07_2016.pdf</a:t>
          </a:r>
          <a:r>
            <a:rPr lang="ru-RU" sz="1100" i="1" dirty="0">
              <a:solidFill>
                <a:srgbClr val="AD1F1F"/>
              </a:solidFill>
            </a:rPr>
            <a:t> </a:t>
          </a:r>
          <a:endParaRPr lang="ru-RU" sz="2000" i="1" dirty="0">
            <a:solidFill>
              <a:srgbClr val="AD1F1F"/>
            </a:solidFill>
          </a:endParaRPr>
        </a:p>
      </dgm:t>
    </dgm:pt>
    <dgm:pt modelId="{87B11751-B4A1-4438-B591-9646249AA07A}" type="parTrans" cxnId="{B34DD2CE-51E8-4156-9E16-1ED932085E61}">
      <dgm:prSet/>
      <dgm:spPr/>
      <dgm:t>
        <a:bodyPr/>
        <a:lstStyle/>
        <a:p>
          <a:endParaRPr lang="ru-RU"/>
        </a:p>
      </dgm:t>
    </dgm:pt>
    <dgm:pt modelId="{AABA24FB-5C71-4F9E-9FBE-B57235D091C1}" type="sibTrans" cxnId="{B34DD2CE-51E8-4156-9E16-1ED932085E61}">
      <dgm:prSet/>
      <dgm:spPr/>
      <dgm:t>
        <a:bodyPr/>
        <a:lstStyle/>
        <a:p>
          <a:endParaRPr lang="ru-RU"/>
        </a:p>
      </dgm:t>
    </dgm:pt>
    <dgm:pt modelId="{8CC86925-76E9-4326-86AA-EA0F29019CF7}" type="pres">
      <dgm:prSet presAssocID="{D1273698-F8E8-487A-BB7D-6E9FC0190B18}" presName="Name0" presStyleCnt="0">
        <dgm:presLayoutVars>
          <dgm:dir val="rev"/>
          <dgm:resizeHandles val="exact"/>
        </dgm:presLayoutVars>
      </dgm:prSet>
      <dgm:spPr/>
    </dgm:pt>
    <dgm:pt modelId="{BFEB57FB-B3E8-45D5-AB68-BCA02FCBECCC}" type="pres">
      <dgm:prSet presAssocID="{F20E9FCF-8385-430C-914B-FC227110EE60}" presName="composite" presStyleCnt="0"/>
      <dgm:spPr/>
    </dgm:pt>
    <dgm:pt modelId="{91BA2F2F-78E7-4FCC-9FA4-7AC405F7D684}" type="pres">
      <dgm:prSet presAssocID="{F20E9FCF-8385-430C-914B-FC227110EE60}" presName="rect1" presStyleLbl="trAlignAcc1" presStyleIdx="0" presStyleCnt="1" custScaleX="140620" custScaleY="263861" custLinFactNeighborX="-2132" custLinFactNeighborY="123">
        <dgm:presLayoutVars>
          <dgm:bulletEnabled val="1"/>
        </dgm:presLayoutVars>
      </dgm:prSet>
      <dgm:spPr/>
    </dgm:pt>
    <dgm:pt modelId="{10A12E9A-20A4-4B1A-8130-BCF5E447D5D4}" type="pres">
      <dgm:prSet presAssocID="{F20E9FCF-8385-430C-914B-FC227110EE60}" presName="rect2" presStyleLbl="fgImgPlace1" presStyleIdx="0" presStyleCnt="1" custAng="5400000" custFlipHor="1" custScaleX="141221" custScaleY="118884" custLinFactNeighborX="70004" custLinFactNeighborY="8797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</dgm:ptLst>
  <dgm:cxnLst>
    <dgm:cxn modelId="{7E991E5E-508E-4A24-BD73-F6FC516A157F}" type="presOf" srcId="{F20E9FCF-8385-430C-914B-FC227110EE60}" destId="{91BA2F2F-78E7-4FCC-9FA4-7AC405F7D684}" srcOrd="0" destOrd="0" presId="urn:microsoft.com/office/officeart/2008/layout/PictureStrips"/>
    <dgm:cxn modelId="{FAACC7A7-843B-448C-87E3-204331CAB319}" type="presOf" srcId="{D1273698-F8E8-487A-BB7D-6E9FC0190B18}" destId="{8CC86925-76E9-4326-86AA-EA0F29019CF7}" srcOrd="0" destOrd="0" presId="urn:microsoft.com/office/officeart/2008/layout/PictureStrips"/>
    <dgm:cxn modelId="{B34DD2CE-51E8-4156-9E16-1ED932085E61}" srcId="{D1273698-F8E8-487A-BB7D-6E9FC0190B18}" destId="{F20E9FCF-8385-430C-914B-FC227110EE60}" srcOrd="0" destOrd="0" parTransId="{87B11751-B4A1-4438-B591-9646249AA07A}" sibTransId="{AABA24FB-5C71-4F9E-9FBE-B57235D091C1}"/>
    <dgm:cxn modelId="{4968B200-C133-405A-A622-478B5FB57AEC}" type="presParOf" srcId="{8CC86925-76E9-4326-86AA-EA0F29019CF7}" destId="{BFEB57FB-B3E8-45D5-AB68-BCA02FCBECCC}" srcOrd="0" destOrd="0" presId="urn:microsoft.com/office/officeart/2008/layout/PictureStrips"/>
    <dgm:cxn modelId="{E794ADFF-B72E-4ABE-9E7A-11181EBF4027}" type="presParOf" srcId="{BFEB57FB-B3E8-45D5-AB68-BCA02FCBECCC}" destId="{91BA2F2F-78E7-4FCC-9FA4-7AC405F7D684}" srcOrd="0" destOrd="0" presId="urn:microsoft.com/office/officeart/2008/layout/PictureStrips"/>
    <dgm:cxn modelId="{BADCB231-B661-4C51-B039-3CC253D31C40}" type="presParOf" srcId="{BFEB57FB-B3E8-45D5-AB68-BCA02FCBECCC}" destId="{10A12E9A-20A4-4B1A-8130-BCF5E447D5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1DB857-4C5A-48E6-839E-26964A233E7F}" type="doc">
      <dgm:prSet loTypeId="urn:microsoft.com/office/officeart/2008/layout/PictureStrips" loCatId="pictur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692184-CC48-4C12-A92D-F9BD2AA8ACE2}">
      <dgm:prSet phldrT="[Текст]" custT="1"/>
      <dgm:spPr/>
      <dgm:t>
        <a:bodyPr/>
        <a:lstStyle/>
        <a:p>
          <a:pPr algn="just">
            <a:lnSpc>
              <a:spcPct val="90000"/>
            </a:lnSpc>
            <a:spcAft>
              <a:spcPct val="35000"/>
            </a:spcAft>
          </a:pP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природных ресурсов и охраны окружающей среды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dirty="0"/>
            <a:t>Согласно Положению о Министерстве природных ресурсов и окружающей среды Республики Беларусь, утвержденному постановлением Совета Министров Республики Беларусь от 20.06.2013 г. № 503 (в ред. Постановления Совета Министров Республики Беларусь от 12.04.2018 г. № 280) Министерство природных ресурсов и охраны окружающей среды осуществляет (в части, касающейся обращения химических веществ):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dirty="0"/>
            <a:t>- проведение </a:t>
          </a:r>
          <a:r>
            <a:rPr lang="ru-RU" sz="1200" b="1" dirty="0"/>
            <a:t>единой государственной политики и государственного управления в области охраны окружающей среды</a:t>
          </a:r>
          <a:r>
            <a:rPr lang="ru-RU" sz="1200" dirty="0"/>
            <a:t> и рационального использования природных ресурсов, использования и охраны недр, а также гидрометеорологической деятельности в соответствии с законодательством;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координацию деятельности других республиканских органов государственного управления</a:t>
          </a:r>
          <a:r>
            <a:rPr lang="ru-RU" sz="1200" dirty="0"/>
            <a:t>, местных исполнительных и распорядительных органов, организаций </a:t>
          </a:r>
          <a:r>
            <a:rPr lang="ru-RU" sz="1200" b="1" dirty="0"/>
            <a:t>в области обеспечения экологической безопасности, охраны окружающей среды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обеспечение</a:t>
          </a:r>
          <a:r>
            <a:rPr lang="ru-RU" sz="1200" dirty="0"/>
            <a:t> республиканских органов государственного управления, местных исполнительных и распорядительных органов, граждан </a:t>
          </a:r>
          <a:r>
            <a:rPr lang="ru-RU" sz="1200" b="1" dirty="0"/>
            <a:t>экологической информацией</a:t>
          </a:r>
          <a:r>
            <a:rPr lang="ru-RU" sz="1200" dirty="0"/>
            <a:t>; 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организацию пропаганды экологических знаний</a:t>
          </a:r>
          <a:r>
            <a:rPr lang="ru-RU" sz="1200" dirty="0"/>
            <a:t>, участие в создании системы просвещения, образования и воспитания </a:t>
          </a:r>
          <a:r>
            <a:rPr lang="ru-RU" sz="1200" b="1" dirty="0"/>
            <a:t>в области охраны окружающей среды</a:t>
          </a:r>
          <a:r>
            <a:rPr lang="ru-RU" sz="1200" dirty="0"/>
            <a:t>;</a:t>
          </a:r>
          <a:endParaRPr lang="en-US" sz="1200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200" b="1" dirty="0"/>
            <a:t>- обеспечение функционирования Национальной системы мониторинга окружающей среды</a:t>
          </a:r>
          <a:r>
            <a:rPr lang="ru-RU" sz="1200" dirty="0"/>
            <a:t>, контроль выбросов химических веществ в атмосферный воздух, сбросов в поверхностные водоемы, накопления и утилизации отходов, содержания химических веществ в подземных водах.</a:t>
          </a:r>
          <a:endParaRPr lang="en-US" sz="1200" dirty="0"/>
        </a:p>
        <a:p>
          <a:pPr algn="just">
            <a:lnSpc>
              <a:spcPct val="90000"/>
            </a:lnSpc>
            <a:spcAft>
              <a:spcPct val="35000"/>
            </a:spcAft>
          </a:pPr>
          <a:r>
            <a:rPr lang="ru-RU" sz="1200" i="1" dirty="0"/>
            <a:t>Источник: </a:t>
          </a:r>
          <a:r>
            <a:rPr lang="ru-RU" sz="1200" i="1" dirty="0">
              <a:hlinkClick xmlns:r="http://schemas.openxmlformats.org/officeDocument/2006/relationships" r:id="rId1"/>
            </a:rPr>
            <a:t>https://www.minpriroda.gov.by/ru/new_url_1439334141-ru/</a:t>
          </a:r>
          <a:endParaRPr lang="ru-RU" sz="1050" dirty="0"/>
        </a:p>
      </dgm:t>
    </dgm:pt>
    <dgm:pt modelId="{4D0EDD5F-482F-4233-A614-A98B5C854A5B}" type="parTrans" cxnId="{4EAB8E63-751F-4E3A-9A3A-740E03EC3594}">
      <dgm:prSet/>
      <dgm:spPr/>
      <dgm:t>
        <a:bodyPr/>
        <a:lstStyle/>
        <a:p>
          <a:endParaRPr lang="ru-RU"/>
        </a:p>
      </dgm:t>
    </dgm:pt>
    <dgm:pt modelId="{1A3CCDAA-E1A3-4401-BFB3-80EB514F4B63}" type="sibTrans" cxnId="{4EAB8E63-751F-4E3A-9A3A-740E03EC3594}">
      <dgm:prSet/>
      <dgm:spPr/>
      <dgm:t>
        <a:bodyPr/>
        <a:lstStyle/>
        <a:p>
          <a:endParaRPr lang="ru-RU"/>
        </a:p>
      </dgm:t>
    </dgm:pt>
    <dgm:pt modelId="{E3B1471D-2275-4D96-8FE2-663A426DBA1E}" type="pres">
      <dgm:prSet presAssocID="{901DB857-4C5A-48E6-839E-26964A233E7F}" presName="Name0" presStyleCnt="0">
        <dgm:presLayoutVars>
          <dgm:dir/>
          <dgm:resizeHandles val="exact"/>
        </dgm:presLayoutVars>
      </dgm:prSet>
      <dgm:spPr/>
    </dgm:pt>
    <dgm:pt modelId="{354F5250-7BB0-428C-9CE5-1615FBA45CB9}" type="pres">
      <dgm:prSet presAssocID="{0B692184-CC48-4C12-A92D-F9BD2AA8ACE2}" presName="composite" presStyleCnt="0"/>
      <dgm:spPr/>
    </dgm:pt>
    <dgm:pt modelId="{409F90A7-2FC2-4CE6-BE02-C63AFACE4468}" type="pres">
      <dgm:prSet presAssocID="{0B692184-CC48-4C12-A92D-F9BD2AA8ACE2}" presName="rect1" presStyleLbl="trAlignAcc1" presStyleIdx="0" presStyleCnt="1" custScaleX="107445" custScaleY="272372" custLinFactNeighborX="51" custLinFactNeighborY="-24401">
        <dgm:presLayoutVars>
          <dgm:bulletEnabled val="1"/>
        </dgm:presLayoutVars>
      </dgm:prSet>
      <dgm:spPr/>
    </dgm:pt>
    <dgm:pt modelId="{DDE63330-72B7-434B-B79E-87BC74F263A3}" type="pres">
      <dgm:prSet presAssocID="{0B692184-CC48-4C12-A92D-F9BD2AA8ACE2}" presName="rect2" presStyleLbl="fgImgPlace1" presStyleIdx="0" presStyleCnt="1" custScaleX="66605" custScaleY="46788" custLinFactNeighborX="-4047" custLinFactNeighborY="-21117"/>
      <dgm:spPr/>
    </dgm:pt>
  </dgm:ptLst>
  <dgm:cxnLst>
    <dgm:cxn modelId="{83CEC81D-B1F1-441C-8877-5801E5F2FDE1}" type="presOf" srcId="{901DB857-4C5A-48E6-839E-26964A233E7F}" destId="{E3B1471D-2275-4D96-8FE2-663A426DBA1E}" srcOrd="0" destOrd="0" presId="urn:microsoft.com/office/officeart/2008/layout/PictureStrips"/>
    <dgm:cxn modelId="{4EAB8E63-751F-4E3A-9A3A-740E03EC3594}" srcId="{901DB857-4C5A-48E6-839E-26964A233E7F}" destId="{0B692184-CC48-4C12-A92D-F9BD2AA8ACE2}" srcOrd="0" destOrd="0" parTransId="{4D0EDD5F-482F-4233-A614-A98B5C854A5B}" sibTransId="{1A3CCDAA-E1A3-4401-BFB3-80EB514F4B63}"/>
    <dgm:cxn modelId="{CB99FD6F-CF06-4D55-8281-B9B1883AC182}" type="presOf" srcId="{0B692184-CC48-4C12-A92D-F9BD2AA8ACE2}" destId="{409F90A7-2FC2-4CE6-BE02-C63AFACE4468}" srcOrd="0" destOrd="0" presId="urn:microsoft.com/office/officeart/2008/layout/PictureStrips"/>
    <dgm:cxn modelId="{9CDABEF0-F4B8-4B86-B3F4-0A04B68BAC1C}" type="presParOf" srcId="{E3B1471D-2275-4D96-8FE2-663A426DBA1E}" destId="{354F5250-7BB0-428C-9CE5-1615FBA45CB9}" srcOrd="0" destOrd="0" presId="urn:microsoft.com/office/officeart/2008/layout/PictureStrips"/>
    <dgm:cxn modelId="{C21E19EB-0B9B-427F-BBAE-98D88C2AA790}" type="presParOf" srcId="{354F5250-7BB0-428C-9CE5-1615FBA45CB9}" destId="{409F90A7-2FC2-4CE6-BE02-C63AFACE4468}" srcOrd="0" destOrd="0" presId="urn:microsoft.com/office/officeart/2008/layout/PictureStrips"/>
    <dgm:cxn modelId="{DEB2EF2F-9659-4A1F-906B-0D528062D17F}" type="presParOf" srcId="{354F5250-7BB0-428C-9CE5-1615FBA45CB9}" destId="{DDE63330-72B7-434B-B79E-87BC74F26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6517" y="0"/>
          <a:ext cx="6395463" cy="587501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353706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промышленности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В соответствии с Положением о Министерстве промышленности Республики Беларусь, утвержденном Постановлением Совета Министров Республики Беларусь 31.07.2006 № 980, с дополнениями и изменениями: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Министерство промышленности – республиканский орган государственного управления, содействующий эффективной работе промышленных предприятий государственной и смешанной формы собственности, разрабатывающий прогнозы развития промышленности, участвующий в разработке и реализации программ развития приоритетных отраслей промышленности и развивающий внешнеторговую деятельность государственных организаций и хозяйственных обществ.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Основные задачи министерства (в части, касающейся обращения химических веществ):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– проведение научно-технической, экономической и социальной политики, направленной на создание условий для эффективной работы государственных организаций, подчиненных Минпрому, и хозяйственных обществ, акции (доли в уставных фондах) которых принадлежат Республике Беларусь и переданы в управление Минпрома, </a:t>
          </a:r>
          <a:r>
            <a:rPr lang="ru-RU" sz="1050" b="1" kern="1200" dirty="0"/>
            <a:t>в целях удовлетворения потребностей народного хозяйства и населения республики в продукции производственно-технического назначения, товарах народного потребления и услугах</a:t>
          </a:r>
          <a:r>
            <a:rPr lang="ru-RU" sz="1050" kern="1200" dirty="0"/>
            <a:t>;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– разработка прогнозов производственно-технического и финансово-экономического развития соответствующих отраслей;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– участие в разработке и реализации </a:t>
          </a:r>
          <a:r>
            <a:rPr lang="ru-RU" sz="1050" b="1" kern="1200" dirty="0"/>
            <a:t>программ</a:t>
          </a:r>
          <a:r>
            <a:rPr lang="ru-RU" sz="1050" kern="1200" dirty="0"/>
            <a:t> </a:t>
          </a:r>
          <a:r>
            <a:rPr lang="ru-RU" sz="1050" b="1" kern="1200" dirty="0"/>
            <a:t>развития приоритетных отраслей промышленности</a:t>
          </a:r>
          <a:r>
            <a:rPr lang="ru-RU" sz="1050" kern="1200" dirty="0"/>
            <a:t>;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– развитие совместно с другими заинтересованными органами государственного </a:t>
          </a:r>
          <a:r>
            <a:rPr lang="ru-RU" sz="1050" b="1" kern="1200" dirty="0"/>
            <a:t>управления внешнеторговой деятельности путем наращивания экспорта товаров и услуг</a:t>
          </a:r>
          <a:r>
            <a:rPr lang="ru-RU" sz="1050" kern="1200" dirty="0"/>
            <a:t>, привлечения инвестиций, создания коммерческих организаций с участием инвесторов.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/>
            <a:t>Кроме того, </a:t>
          </a:r>
          <a:r>
            <a:rPr lang="ru-RU" sz="1050" b="1" kern="1200" dirty="0"/>
            <a:t>Минпром организует и контролирует работу по обеспечению рационального использования сырья, материалов</a:t>
          </a:r>
          <a:r>
            <a:rPr lang="ru-RU" sz="1050" kern="1200" dirty="0"/>
            <a:t>, топливно-энергетических ресурсов, комплектующих изделий, вовлечению в хозяйственный оборот вторичных материальных ресурсов и местных видов сырья; </a:t>
          </a:r>
          <a:r>
            <a:rPr lang="ru-RU" sz="1050" b="1" kern="1200" dirty="0"/>
            <a:t>обеспечивает проведение научно-технической политики, направленной на расширение номенклатуры выпускаемой продукции, повышение ее качества</a:t>
          </a:r>
          <a:r>
            <a:rPr lang="ru-RU" sz="1050" kern="1200" dirty="0"/>
            <a:t>.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900" i="1" kern="1200" dirty="0"/>
            <a:t>Источник: </a:t>
          </a:r>
          <a:r>
            <a:rPr lang="en-US" sz="900" kern="1200" dirty="0">
              <a:hlinkClick xmlns:r="http://schemas.openxmlformats.org/officeDocument/2006/relationships" r:id="rId1"/>
            </a:rPr>
            <a:t>https</a:t>
          </a:r>
          <a:r>
            <a:rPr lang="ru-RU" sz="900" kern="1200" dirty="0">
              <a:hlinkClick xmlns:r="http://schemas.openxmlformats.org/officeDocument/2006/relationships" r:id="rId1"/>
            </a:rPr>
            <a:t>://</a:t>
          </a:r>
          <a:r>
            <a:rPr lang="en-US" sz="900" kern="1200" dirty="0" err="1">
              <a:hlinkClick xmlns:r="http://schemas.openxmlformats.org/officeDocument/2006/relationships" r:id="rId1"/>
            </a:rPr>
            <a:t>minprom</a:t>
          </a:r>
          <a:r>
            <a:rPr lang="ru-RU" sz="900" kern="1200" dirty="0">
              <a:hlinkClick xmlns:r="http://schemas.openxmlformats.org/officeDocument/2006/relationships" r:id="rId1"/>
            </a:rPr>
            <a:t>.</a:t>
          </a:r>
          <a:r>
            <a:rPr lang="en-US" sz="900" kern="1200" dirty="0" err="1">
              <a:hlinkClick xmlns:r="http://schemas.openxmlformats.org/officeDocument/2006/relationships" r:id="rId1"/>
            </a:rPr>
            <a:t>gov</a:t>
          </a:r>
          <a:r>
            <a:rPr lang="ru-RU" sz="900" kern="1200" dirty="0">
              <a:hlinkClick xmlns:r="http://schemas.openxmlformats.org/officeDocument/2006/relationships" r:id="rId1"/>
            </a:rPr>
            <a:t>.</a:t>
          </a:r>
          <a:r>
            <a:rPr lang="en-US" sz="900" kern="1200" dirty="0">
              <a:hlinkClick xmlns:r="http://schemas.openxmlformats.org/officeDocument/2006/relationships" r:id="rId1"/>
            </a:rPr>
            <a:t>by</a:t>
          </a:r>
          <a:r>
            <a:rPr lang="ru-RU" sz="900" kern="1200" dirty="0"/>
            <a:t>;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hlinkClick xmlns:r="http://schemas.openxmlformats.org/officeDocument/2006/relationships" r:id="rId2"/>
            </a:rPr>
            <a:t>https</a:t>
          </a:r>
          <a:r>
            <a:rPr lang="ru-RU" sz="900" kern="1200" dirty="0">
              <a:hlinkClick xmlns:r="http://schemas.openxmlformats.org/officeDocument/2006/relationships" r:id="rId2"/>
            </a:rPr>
            <a:t>://</a:t>
          </a:r>
          <a:r>
            <a:rPr lang="en-US" sz="900" kern="1200" dirty="0" err="1">
              <a:hlinkClick xmlns:r="http://schemas.openxmlformats.org/officeDocument/2006/relationships" r:id="rId2"/>
            </a:rPr>
            <a:t>minprom</a:t>
          </a:r>
          <a:r>
            <a:rPr lang="ru-RU" sz="900" kern="1200" dirty="0">
              <a:hlinkClick xmlns:r="http://schemas.openxmlformats.org/officeDocument/2006/relationships" r:id="rId2"/>
            </a:rPr>
            <a:t>.</a:t>
          </a:r>
          <a:r>
            <a:rPr lang="en-US" sz="900" kern="1200" dirty="0" err="1">
              <a:hlinkClick xmlns:r="http://schemas.openxmlformats.org/officeDocument/2006/relationships" r:id="rId2"/>
            </a:rPr>
            <a:t>gov</a:t>
          </a:r>
          <a:r>
            <a:rPr lang="ru-RU" sz="900" kern="1200" dirty="0">
              <a:hlinkClick xmlns:r="http://schemas.openxmlformats.org/officeDocument/2006/relationships" r:id="rId2"/>
            </a:rPr>
            <a:t>.</a:t>
          </a:r>
          <a:r>
            <a:rPr lang="en-US" sz="900" kern="1200" dirty="0">
              <a:hlinkClick xmlns:r="http://schemas.openxmlformats.org/officeDocument/2006/relationships" r:id="rId2"/>
            </a:rPr>
            <a:t>by</a:t>
          </a:r>
          <a:r>
            <a:rPr lang="ru-RU" sz="900" kern="1200" dirty="0">
              <a:hlinkClick xmlns:r="http://schemas.openxmlformats.org/officeDocument/2006/relationships" r:id="rId2"/>
            </a:rPr>
            <a:t>/</a:t>
          </a:r>
          <a:r>
            <a:rPr lang="en-US" sz="900" kern="1200" dirty="0">
              <a:hlinkClick xmlns:r="http://schemas.openxmlformats.org/officeDocument/2006/relationships" r:id="rId2"/>
            </a:rPr>
            <a:t>o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 err="1">
              <a:hlinkClick xmlns:r="http://schemas.openxmlformats.org/officeDocument/2006/relationships" r:id="rId2"/>
            </a:rPr>
            <a:t>ministerstve</a:t>
          </a:r>
          <a:r>
            <a:rPr lang="ru-RU" sz="900" kern="1200" dirty="0">
              <a:hlinkClick xmlns:r="http://schemas.openxmlformats.org/officeDocument/2006/relationships" r:id="rId2"/>
            </a:rPr>
            <a:t>/</a:t>
          </a:r>
          <a:r>
            <a:rPr lang="en-US" sz="900" kern="1200" dirty="0" err="1">
              <a:hlinkClick xmlns:r="http://schemas.openxmlformats.org/officeDocument/2006/relationships" r:id="rId2"/>
            </a:rPr>
            <a:t>polozhenie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>
              <a:hlinkClick xmlns:r="http://schemas.openxmlformats.org/officeDocument/2006/relationships" r:id="rId2"/>
            </a:rPr>
            <a:t>o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 err="1">
              <a:hlinkClick xmlns:r="http://schemas.openxmlformats.org/officeDocument/2006/relationships" r:id="rId2"/>
            </a:rPr>
            <a:t>ministerstve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 err="1">
              <a:hlinkClick xmlns:r="http://schemas.openxmlformats.org/officeDocument/2006/relationships" r:id="rId2"/>
            </a:rPr>
            <a:t>promyshlennosti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 err="1">
              <a:hlinkClick xmlns:r="http://schemas.openxmlformats.org/officeDocument/2006/relationships" r:id="rId2"/>
            </a:rPr>
            <a:t>respubliki</a:t>
          </a:r>
          <a:r>
            <a:rPr lang="ru-RU" sz="900" kern="1200" dirty="0">
              <a:hlinkClick xmlns:r="http://schemas.openxmlformats.org/officeDocument/2006/relationships" r:id="rId2"/>
            </a:rPr>
            <a:t>-</a:t>
          </a:r>
          <a:r>
            <a:rPr lang="en-US" sz="900" kern="1200" dirty="0" err="1">
              <a:hlinkClick xmlns:r="http://schemas.openxmlformats.org/officeDocument/2006/relationships" r:id="rId2"/>
            </a:rPr>
            <a:t>belarus</a:t>
          </a:r>
          <a:r>
            <a:rPr lang="ru-RU" sz="900" kern="1200" dirty="0">
              <a:hlinkClick xmlns:r="http://schemas.openxmlformats.org/officeDocument/2006/relationships" r:id="rId2"/>
            </a:rPr>
            <a:t>/</a:t>
          </a:r>
          <a:r>
            <a:rPr lang="ru-RU" sz="900" kern="1200" dirty="0"/>
            <a:t> </a:t>
          </a:r>
          <a:endParaRPr lang="ru-RU" sz="1050" kern="1200" dirty="0"/>
        </a:p>
      </dsp:txBody>
      <dsp:txXfrm>
        <a:off x="6517" y="0"/>
        <a:ext cx="6395463" cy="5875012"/>
      </dsp:txXfrm>
    </dsp:sp>
    <dsp:sp modelId="{DDE63330-72B7-434B-B79E-87BC74F263A3}">
      <dsp:nvSpPr>
        <dsp:cNvPr id="0" name=""/>
        <dsp:cNvSpPr/>
      </dsp:nvSpPr>
      <dsp:spPr>
        <a:xfrm>
          <a:off x="5269445" y="1757870"/>
          <a:ext cx="1399007" cy="143170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C561B-F7E1-4289-8918-110C71BD0098}">
      <dsp:nvSpPr>
        <dsp:cNvPr id="0" name=""/>
        <dsp:cNvSpPr/>
      </dsp:nvSpPr>
      <dsp:spPr>
        <a:xfrm>
          <a:off x="3141" y="51304"/>
          <a:ext cx="6665311" cy="299669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8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Республиканское унитарное предприятие «Научно-практический центр гигиены» Министерства здравоохранения Республики Беларусь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Согласно Постановлению Министерства здравоохранения Республики Беларусь № 41 от 10 мая 2018 г. «Об определении уполномоченной организации» Республиканское унитарное предприятие «Научно-практический центр гигиены» уполномочено на осуществление: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ведения национальной части реестра химических веществ и смесей Евразийского экономического союза в соответствии с требованиями ТР ЕАЭС 041/2017 формирование национальной части реестра химических веществ и смесей ЕАЭС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проведения комплекса предварительных работ, связанных с проведением экспертиз, испытаний и других исследований, предшествующих государственной регистрации химической продукции, нотификации новых химических веществ</a:t>
          </a:r>
          <a:r>
            <a:rPr lang="ru-RU" sz="1200" kern="1200" dirty="0"/>
            <a:t>. </a:t>
          </a:r>
          <a:endParaRPr lang="ru-RU" sz="900" kern="1200" dirty="0"/>
        </a:p>
      </dsp:txBody>
      <dsp:txXfrm>
        <a:off x="3141" y="51304"/>
        <a:ext cx="6665311" cy="2996695"/>
      </dsp:txXfrm>
    </dsp:sp>
    <dsp:sp modelId="{DCC8E820-45FB-4718-90AA-16FC3012CC48}">
      <dsp:nvSpPr>
        <dsp:cNvPr id="0" name=""/>
        <dsp:cNvSpPr/>
      </dsp:nvSpPr>
      <dsp:spPr>
        <a:xfrm>
          <a:off x="116551" y="913261"/>
          <a:ext cx="1092427" cy="11027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5447" y="0"/>
          <a:ext cx="6221550" cy="428777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333646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Государственный таможенный комитет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 соответствии с Указом Президента Республики Беларусь от 21 апреля 2008 г. № 228 "О некоторых вопросах таможенных органов" Государственный таможенный комитет Республики Беларусь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организует контроль за соблюдением запретов и ограничений</a:t>
          </a:r>
          <a:r>
            <a:rPr lang="ru-RU" sz="1200" kern="1200" dirty="0"/>
            <a:t>, установленных в соответствии с международными договорами государств-членов Таможенного союза и законодательством Республики Беларусь, </a:t>
          </a:r>
          <a:r>
            <a:rPr lang="ru-RU" sz="1200" b="1" kern="1200" dirty="0"/>
            <a:t>в отношении товаров, ввозимых в Республику Беларусь и вывозимых из Республики Беларусь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определяет порядок</a:t>
          </a:r>
          <a:r>
            <a:rPr lang="ru-RU" sz="1200" kern="1200" dirty="0"/>
            <a:t> сбора и обработки информации, </a:t>
          </a:r>
          <a:r>
            <a:rPr lang="ru-RU" sz="1200" b="1" kern="1200" dirty="0"/>
            <a:t>проведения анализа и оценки рисков, разработки и реализации мер по управлению рисками, </a:t>
          </a:r>
          <a:r>
            <a:rPr lang="ru-RU" sz="1200" kern="1200" dirty="0"/>
            <a:t>а также технические условия передачи информации, содержащейся в установленных профилях риска;</a:t>
          </a:r>
          <a:endParaRPr lang="en-US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организует, проводит и совершенствует осуществление таможенного контроля</a:t>
          </a:r>
          <a:r>
            <a:rPr lang="ru-RU" sz="1200" kern="1200" dirty="0"/>
            <a:t> в соответствии с таможенным законодательством Таможенного союза и законодательством Республики Беларусь (</a:t>
          </a:r>
          <a:r>
            <a:rPr lang="ru-RU" sz="1200" b="1" kern="1200" dirty="0"/>
            <a:t>в том числе в части таможенного оформления и таможенного контроля химических веществ, химических веществ, запрещенных и ограниченных к перемещению через таможенную границу Республики Беларусь</a:t>
          </a:r>
          <a:r>
            <a:rPr lang="ru-RU" sz="1200" kern="1200" dirty="0"/>
            <a:t>).</a:t>
          </a:r>
          <a:endParaRPr lang="en-US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/>
            <a:t>Источник: </a:t>
          </a:r>
          <a:r>
            <a:rPr lang="ru-RU" sz="1200" i="1" kern="1200" dirty="0">
              <a:hlinkClick xmlns:r="http://schemas.openxmlformats.org/officeDocument/2006/relationships" r:id="rId1"/>
            </a:rPr>
            <a:t>https://www.customs.gov.by/tamozhennye-organy/zadachi-i-funktsii/</a:t>
          </a:r>
          <a:endParaRPr lang="ru-RU" sz="1050" kern="1200" dirty="0"/>
        </a:p>
      </dsp:txBody>
      <dsp:txXfrm>
        <a:off x="5447" y="0"/>
        <a:ext cx="6221550" cy="4287775"/>
      </dsp:txXfrm>
    </dsp:sp>
    <dsp:sp modelId="{DDE63330-72B7-434B-B79E-87BC74F263A3}">
      <dsp:nvSpPr>
        <dsp:cNvPr id="0" name=""/>
        <dsp:cNvSpPr/>
      </dsp:nvSpPr>
      <dsp:spPr>
        <a:xfrm>
          <a:off x="5101896" y="1295404"/>
          <a:ext cx="1474162" cy="13729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A2F2F-78E7-4FCC-9FA4-7AC405F7D684}">
      <dsp:nvSpPr>
        <dsp:cNvPr id="0" name=""/>
        <dsp:cNvSpPr/>
      </dsp:nvSpPr>
      <dsp:spPr>
        <a:xfrm>
          <a:off x="0" y="82276"/>
          <a:ext cx="6208417" cy="445924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327121" bIns="45720" numCol="1" spcCol="1270" anchor="ctr" anchorCtr="0">
          <a:noAutofit/>
        </a:bodyPr>
        <a:lstStyle/>
        <a:p>
          <a:pPr marL="0" lvl="0" indent="0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экономики</a:t>
          </a:r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В соответствии с Положением Министерства экономики, утвержденного Постановлением Совета Министров Республики Беларусь 29.07.2006 </a:t>
          </a:r>
          <a:br>
            <a:rPr lang="ru-RU" sz="1200" kern="1200" dirty="0"/>
          </a:br>
          <a:r>
            <a:rPr lang="ru-RU" sz="1200" kern="1200" dirty="0"/>
            <a:t>№ 967 (в редакции постановления Совета Министров Республики Беларусь 14.12.2018 № 902) Министерство экономики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взаимодействие с Государственным комитетом по науке и технологиям и Национальной академией наук Беларуси по разработке комплексного прогноза научно-технического прогресса Республики Беларусь; содействует внедрению принципов «зеленой экономики»</a:t>
          </a:r>
          <a:r>
            <a:rPr lang="ru-RU" sz="1200" kern="1200" dirty="0"/>
            <a:t> </a:t>
          </a:r>
          <a:r>
            <a:rPr lang="ru-RU" sz="1200" b="1" kern="1200" dirty="0"/>
            <a:t>в отраслевые секторы экономики страны</a:t>
          </a:r>
          <a:r>
            <a:rPr lang="ru-RU" sz="1200" kern="1200" dirty="0"/>
            <a:t> (промышленный, энергетический, коммунальный, строительный и другие);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обеспечение рассмотрения, согласование и регистрацию проектов (программ) международной технической помощи</a:t>
          </a:r>
          <a:r>
            <a:rPr lang="ru-RU" sz="1200" kern="1200" dirty="0"/>
            <a:t>, а также информация об организации и (или) проведении семинаров, конференций, иных общественных обсуждений в рамках международной технической помощи, контролирует ход реализации таких проектов; 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разработку прогнозов и определение перспектив производства, использования, импорта и экспорта химических веществ, развития химической и нефтехимической отраслей промышленности.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i="1" kern="1200" dirty="0"/>
            <a:t>Источник</a:t>
          </a:r>
          <a:r>
            <a:rPr lang="ru-RU" sz="1200" b="1" i="1" kern="1200" dirty="0"/>
            <a:t> </a:t>
          </a:r>
          <a:r>
            <a:rPr lang="ru-RU" sz="1200" i="1" kern="1200" dirty="0">
              <a:hlinkClick xmlns:r="http://schemas.openxmlformats.org/officeDocument/2006/relationships" r:id="rId1"/>
            </a:rPr>
            <a:t>https://economy.gov.by/uploads/files/Polozhenie-o-Minekonomiki-obnovl.pdf</a:t>
          </a:r>
          <a:endParaRPr lang="ru-RU" sz="2400" i="1" kern="1200" dirty="0">
            <a:solidFill>
              <a:srgbClr val="AD1F1F"/>
            </a:solidFill>
          </a:endParaRPr>
        </a:p>
      </dsp:txBody>
      <dsp:txXfrm>
        <a:off x="0" y="82276"/>
        <a:ext cx="6208417" cy="4459243"/>
      </dsp:txXfrm>
    </dsp:sp>
    <dsp:sp modelId="{10A12E9A-20A4-4B1A-8130-BCF5E447D5D4}">
      <dsp:nvSpPr>
        <dsp:cNvPr id="0" name=""/>
        <dsp:cNvSpPr/>
      </dsp:nvSpPr>
      <dsp:spPr>
        <a:xfrm>
          <a:off x="5064435" y="1485825"/>
          <a:ext cx="1511620" cy="15383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231365" y="0"/>
          <a:ext cx="6385100" cy="536796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638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здравоохранения</a:t>
          </a: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Согласно Положению о Министерстве здравоохранения Республики Беларусь, утвержденному постановлением Совета Министров Республики Беларусь от 28.10.2011 г.  № 1446 (в редакции №23 от 16.05.2018 г.), Постановлению Совета Министров Республики Беларусь от 27.03.2018 № 226 «О некоторых вопросах Министерства здравоохранения» с дополнениями и изменениями Министерство здравоохранения проводит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государственную регистрацию химической продукции, нотификацию новых химических веществ, а также обеспечивает ведение национальной части реестра химических веществ и смесей Евразийского экономического союза</a:t>
          </a:r>
          <a:r>
            <a:rPr lang="ru-RU" sz="1200" kern="1200" dirty="0"/>
            <a:t> в соответствии с требованиями технического регламента Евразийского экономического союза «О безопасности химической продукции»; 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комплекс предварительных технических работ, связанных с проведением экспертиз, испытаний и других исследований, предшествующих государственной регистрации химической продукции, нотификации новых химических веществ,</a:t>
          </a:r>
          <a:r>
            <a:rPr lang="ru-RU" sz="1200" kern="1200" dirty="0"/>
            <a:t> порядок организации и проведения этих работ, а также организацию, уполномоченную на их проведение и ведение национальной части реестра химических веществ и смесей Евразийского экономического союза в соответствии с требованиями технического регламента Евразийского экономического союза «О безопасности химической продукции»;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обоснование критериев безопасности химических веществ для здоровья населения и работающих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оценку опасности химических веществ, пестицидов и отходов для человека;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обоснование и установление гигиенических нормативов химических веществ в объектах среды обитания и производственной среды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- регистрацию заболеваний и отравлений, в том числе профессиональных;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контроль содержания химикатов в среде обитания, продуктах питания, питьевой воде, на производстве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- ведение социально-гигиенического мониторинга.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i="1" kern="1200" dirty="0"/>
            <a:t>Источник: </a:t>
          </a:r>
          <a:r>
            <a:rPr lang="ru-RU" sz="1200" i="1" kern="1200" dirty="0">
              <a:hlinkClick xmlns:r="http://schemas.openxmlformats.org/officeDocument/2006/relationships" r:id="rId1"/>
            </a:rPr>
            <a:t>https://minzdrav.gov.by/ru/dlya-spetsialistov/normativno-pravovaya-baza/polozhenie-o-ministerstve.php</a:t>
          </a:r>
          <a:endParaRPr lang="ru-RU" sz="1050" kern="1200" dirty="0"/>
        </a:p>
      </dsp:txBody>
      <dsp:txXfrm>
        <a:off x="231365" y="0"/>
        <a:ext cx="6385100" cy="5367966"/>
      </dsp:txXfrm>
    </dsp:sp>
    <dsp:sp modelId="{DDE63330-72B7-434B-B79E-87BC74F263A3}">
      <dsp:nvSpPr>
        <dsp:cNvPr id="0" name=""/>
        <dsp:cNvSpPr/>
      </dsp:nvSpPr>
      <dsp:spPr>
        <a:xfrm>
          <a:off x="191457" y="1935624"/>
          <a:ext cx="1094371" cy="106465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C561B-F7E1-4289-8918-110C71BD0098}">
      <dsp:nvSpPr>
        <dsp:cNvPr id="0" name=""/>
        <dsp:cNvSpPr/>
      </dsp:nvSpPr>
      <dsp:spPr>
        <a:xfrm>
          <a:off x="3047" y="62575"/>
          <a:ext cx="6466332" cy="332070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781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антимонопольного регулирования и торговли</a:t>
          </a: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В соответствии с Положением о Министерстве антимонопольного регулирования и торговли Республики Беларусь, утвержденного постановлением Совета Министров Республики Беларусь от 6 сентября 2016 г. № 702, Министерство антимонопольного регулирования и торговли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направляет: предписания изготовителям (исполнителям, продавцам) о прекращении реализации товаров при отсутствии необходимой и достоверной информации о товарах</a:t>
          </a:r>
          <a:r>
            <a:rPr lang="ru-RU" sz="1200" kern="1200" dirty="0"/>
            <a:t> (работах, услугах); материалы в правоохранительные органы для решения вопросов о возбуждении уголовных дел по признакам преступлений, связанных с нарушениями законодательства о защите прав потребителей;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- в порядке, определенном законодательством: контроль за соблюдением законодательства в области торговли;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государственный контроль (надзор) за соблюдением требований технических регламентов Таможенного союза</a:t>
          </a:r>
          <a:r>
            <a:rPr lang="ru-RU" sz="1200" kern="1200" dirty="0"/>
            <a:t>, Евразийского экономического союза в области защиты прав потребителей. </a:t>
          </a:r>
        </a:p>
        <a:p>
          <a:pPr marL="0" lvl="0" indent="0" algn="just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i="1" kern="1200" dirty="0"/>
            <a:t>Источники: </a:t>
          </a:r>
          <a:r>
            <a:rPr lang="ru-RU" sz="1100" i="1" kern="1200" dirty="0">
              <a:hlinkClick xmlns:r="http://schemas.openxmlformats.org/officeDocument/2006/relationships" r:id="rId1"/>
            </a:rPr>
            <a:t>https://www.mart.gov.by/news/novost/o-razreshitelnykh-dokumentakh-pri-osushchestvlenii-eksporta-ili-importa-tovarov/?sphrase_id=72572</a:t>
          </a:r>
          <a:r>
            <a:rPr lang="ru-RU" sz="1100" i="1" kern="1200" dirty="0"/>
            <a:t>;</a:t>
          </a:r>
          <a:endParaRPr lang="en-US" sz="1100" kern="1200" dirty="0"/>
        </a:p>
        <a:p>
          <a:pPr marL="0" lvl="0" indent="0" algn="just" defTabSz="533400">
            <a:lnSpc>
              <a:spcPts val="11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i="1" kern="1200" dirty="0">
              <a:hlinkClick xmlns:r="http://schemas.openxmlformats.org/officeDocument/2006/relationships" r:id="rId2"/>
            </a:rPr>
            <a:t>https://www.mart.gov.by/files/live/sites/mart/files/documents/%D0%9F%D0%BE%D0%BB%D0%BE%D0%B6%D0%B5%D0%BD%D0%B8%D0%B5%20%D0%BE%20%D0%9C%D0%90%D0%A0%D0%A2.PDF</a:t>
          </a:r>
          <a:endParaRPr lang="ru-RU" sz="800" kern="1200" dirty="0"/>
        </a:p>
      </dsp:txBody>
      <dsp:txXfrm>
        <a:off x="3047" y="62575"/>
        <a:ext cx="6466332" cy="3320704"/>
      </dsp:txXfrm>
    </dsp:sp>
    <dsp:sp modelId="{DCC8E820-45FB-4718-90AA-16FC3012CC48}">
      <dsp:nvSpPr>
        <dsp:cNvPr id="0" name=""/>
        <dsp:cNvSpPr/>
      </dsp:nvSpPr>
      <dsp:spPr>
        <a:xfrm>
          <a:off x="0" y="1014712"/>
          <a:ext cx="1217276" cy="118905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60214" y="9332"/>
          <a:ext cx="6515845" cy="449408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295802" bIns="45720" numCol="1" spcCol="1270" anchor="ctr" anchorCtr="0">
          <a:noAutofit/>
        </a:bodyPr>
        <a:lstStyle/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по чрезвычайным ситуациям</a:t>
          </a: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Согласно Положению о Министерстве по чрезвычайным ситуациям Республики Беларусь (в ред. Указов Президента Республики Беларусь от 08.01.2009г.№13,от27.09.2010г.499, от 30.09.2011 г. № 439, от 31.01.2013 г. № 48 от 25.07.2013 г. № 332), статье 2 </a:t>
          </a:r>
          <a:r>
            <a:rPr lang="ru-RU" sz="1200" kern="1200" dirty="0">
              <a:hlinkClick xmlns:r="http://schemas.openxmlformats.org/officeDocument/2006/relationships" r:id="rId1"/>
            </a:rPr>
            <a:t>Закона Республики Беларусь "Об органах и подразделениях по чрезвычайным ситуациям Республики Беларусь"</a:t>
          </a:r>
          <a:r>
            <a:rPr lang="ru-RU" sz="1200" kern="1200" dirty="0"/>
            <a:t> от 16 июля 2009 г. №45-3: 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Министерство по чрезвычайным ситуациям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государственный надзор за соблюдением требований технических регламентов</a:t>
          </a:r>
          <a:r>
            <a:rPr lang="ru-RU" sz="1200" kern="1200" dirty="0"/>
            <a:t> Таможенного союза, Евразийского экономического союза в области пожарной и промышленной безопасности;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государственный надзор за организацией работ в отношении опасных производственных объектов и (или) потенциально опасных объектов</a:t>
          </a:r>
          <a:r>
            <a:rPr lang="ru-RU" sz="1200" kern="1200" dirty="0"/>
            <a:t> при осуществлении деятельности в области промышленной безопасности;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государственный надзор за организацией работ по обеспечению безопасной перевозки опасных грузов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организацию проведения оценки соответствия продукции, выполнения работ, оказания услуг в сферах предупреждения и ликвидации чрезвычайных ситуаций промышленной безопасности техническим требованиям; 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организацию обучения работников организаций и населения в сфере предупреждения и ликвидации чрезвычайных ситуаций природного и техногенного характера</a:t>
          </a:r>
          <a:r>
            <a:rPr lang="ru-RU" sz="1200" kern="1200" dirty="0"/>
            <a:t>.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i="1" kern="1200" dirty="0"/>
            <a:t>Источники: </a:t>
          </a:r>
          <a:r>
            <a:rPr lang="ru-RU" sz="1200" i="1" kern="1200" dirty="0">
              <a:hlinkClick xmlns:r="http://schemas.openxmlformats.org/officeDocument/2006/relationships" r:id="rId2"/>
            </a:rPr>
            <a:t>https://mchs.gov.by/ministerstvo/tseli-i-zadachi-mchs/?_ga=-2.113268487.1091158240.1668590813-1674231253.1668590813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i="1" kern="1200" dirty="0">
              <a:hlinkClick xmlns:r="http://schemas.openxmlformats.org/officeDocument/2006/relationships" r:id="rId3"/>
            </a:rPr>
            <a:t>https://pravo.by/document/?guid=3871&amp;p0=P30600756</a:t>
          </a:r>
          <a:endParaRPr lang="ru-RU" sz="1050" kern="1200" dirty="0"/>
        </a:p>
      </dsp:txBody>
      <dsp:txXfrm>
        <a:off x="60214" y="9332"/>
        <a:ext cx="6515845" cy="4494087"/>
      </dsp:txXfrm>
    </dsp:sp>
    <dsp:sp modelId="{DDE63330-72B7-434B-B79E-87BC74F263A3}">
      <dsp:nvSpPr>
        <dsp:cNvPr id="0" name=""/>
        <dsp:cNvSpPr/>
      </dsp:nvSpPr>
      <dsp:spPr>
        <a:xfrm>
          <a:off x="5232930" y="1373331"/>
          <a:ext cx="1343129" cy="133401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A2F2F-78E7-4FCC-9FA4-7AC405F7D684}">
      <dsp:nvSpPr>
        <dsp:cNvPr id="0" name=""/>
        <dsp:cNvSpPr/>
      </dsp:nvSpPr>
      <dsp:spPr>
        <a:xfrm>
          <a:off x="662" y="135274"/>
          <a:ext cx="6470192" cy="397132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269936" bIns="45720" numCol="1" spcCol="1270" anchor="ctr" anchorCtr="0">
          <a:noAutofit/>
        </a:bodyPr>
        <a:lstStyle/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иностранных дел</a:t>
          </a:r>
          <a:endParaRPr lang="ru-RU" sz="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В соответствии с Положением о Министерстве иностранных дел Республики Беларусь, утвержденным постановлением Совета Министров Республики Беларусь 31.07.2006 № 978, Министерство иностранных дел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 - контроль за исполнением международных договоров Республики Беларусь государственными органами Республики Беларусь и оказание содействия в исполнении международных договоров РБ</a:t>
          </a:r>
          <a:r>
            <a:rPr lang="ru-RU" sz="1200" kern="1200" dirty="0"/>
            <a:t>;</a:t>
          </a:r>
          <a:br>
            <a:rPr lang="ru-RU" sz="1200" kern="1200" dirty="0"/>
          </a:br>
          <a:r>
            <a:rPr lang="ru-RU" sz="1200" kern="1200" dirty="0"/>
            <a:t> - участвует в работе межведомственных органов Республики Беларусь по регулированию внешнеполитической и внешнеэкономической деятельности;</a:t>
          </a:r>
          <a:br>
            <a:rPr lang="ru-RU" sz="1200" kern="1200" dirty="0"/>
          </a:br>
          <a:r>
            <a:rPr lang="ru-RU" sz="1200" kern="1200" dirty="0"/>
            <a:t> - участвует в проводимых иностранными государствами расследованиях по применению специальных защитных мер в отношении товаров, производимых юридическими и физическими лицами Республики Беларусь;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 - координацию участия Республики Беларусь в международной деятельности по обеспечению безопасности использования химических веществ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 - регулирование участия республики в международной торговле химическими веществами и отходами;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 - обеспечивает в пределах своей компетенции согласование лицензий на ввоз/вывоз специфических товаров (работ, услуг) и разрешений.</a:t>
          </a:r>
          <a:endParaRPr lang="en-US" sz="1200" kern="1200" dirty="0"/>
        </a:p>
        <a:p>
          <a:pPr marL="0" lvl="0" indent="0" algn="just" defTabSz="533400">
            <a:lnSpc>
              <a:spcPts val="14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i="1" kern="1200" dirty="0"/>
            <a:t>Источники </a:t>
          </a:r>
          <a:r>
            <a:rPr lang="ru-RU" sz="1200" i="1" kern="1200" dirty="0">
              <a:hlinkClick xmlns:r="http://schemas.openxmlformats.org/officeDocument/2006/relationships" r:id="rId1"/>
            </a:rPr>
            <a:t>https://president.gov.by/ru/statebodies/ministerstvo-inostrannyh-del</a:t>
          </a:r>
          <a:r>
            <a:rPr lang="ru-RU" sz="1200" i="1" kern="1200" dirty="0"/>
            <a:t>, </a:t>
          </a:r>
          <a:r>
            <a:rPr lang="ru-RU" sz="1200" i="1" kern="1200" dirty="0">
              <a:hlinkClick xmlns:r="http://schemas.openxmlformats.org/officeDocument/2006/relationships" r:id="rId2"/>
            </a:rPr>
            <a:t>https://pravo.by/document/?guid=3871&amp;p0=c20600978</a:t>
          </a:r>
          <a:endParaRPr lang="ru-RU" sz="2400" i="1" kern="1200" dirty="0">
            <a:solidFill>
              <a:srgbClr val="AD1F1F"/>
            </a:solidFill>
          </a:endParaRPr>
        </a:p>
      </dsp:txBody>
      <dsp:txXfrm>
        <a:off x="662" y="135274"/>
        <a:ext cx="6470192" cy="3971329"/>
      </dsp:txXfrm>
    </dsp:sp>
    <dsp:sp modelId="{10A12E9A-20A4-4B1A-8130-BCF5E447D5D4}">
      <dsp:nvSpPr>
        <dsp:cNvPr id="0" name=""/>
        <dsp:cNvSpPr/>
      </dsp:nvSpPr>
      <dsp:spPr>
        <a:xfrm>
          <a:off x="5313312" y="1413411"/>
          <a:ext cx="1157540" cy="121788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231365" y="0"/>
          <a:ext cx="6385100" cy="536796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638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Государственный комитет по стандартизации Республики Беларусь </a:t>
          </a: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Согласно Положению о Государственном комитете по стандартизации Республики Беларусь (в ред. постановлений Совмина от 07.12.2006 г. № 1632, от 30.05.2007 г. № 716, от 31.05.2007 г. № 216, от 30.09.2016 г. № 791, от 02.12.2016 г. № 992, от 25.02.2017 г. № 159, от 14.02.2018 г.№ 126), Государственный комитет по стандартизации Республики Беларусь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защиту интересов государства и потребителей, повышение безопасности, качества продукции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государственный контроль (надзор) за соблюдением требований технических регламентов Таможенного союза, Евразийского экономического союза</a:t>
          </a:r>
          <a:r>
            <a:rPr lang="ru-RU" sz="1200" kern="1200" dirty="0"/>
            <a:t> и показателей, не включенных в технические регламенты Таможенного союза, Евразийского экономического союза, но задекларированных изготовителем (продавцом, поставщиком, импортером) продукции в договорах на поставку (продажу) продукции, в ее маркировке или эксплуатационной документации;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участие в установленном порядке в разработке и согласовании проектов нормативных правовых актов</a:t>
          </a:r>
          <a:r>
            <a:rPr lang="ru-RU" sz="1200" kern="1200" dirty="0"/>
            <a:t>, технических нормативных правовых актов в сфере технического нормирования и стандартизации, обеспечения единства измерений, оценки соответствия и аккредитации;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общую координацию разработки технических регламентов Республики Беларусь и государственных стандартов Республики Беларусь</a:t>
          </a:r>
          <a:r>
            <a:rPr lang="ru-RU" sz="1200" kern="1200" dirty="0"/>
            <a:t>, с учетом предложений республиканских органов государственного управления, юридических лиц; </a:t>
          </a:r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- </a:t>
          </a:r>
          <a:r>
            <a:rPr lang="ru-RU" sz="1200" b="1" kern="1200" dirty="0"/>
            <a:t>организует разработку программы технических регламентов </a:t>
          </a:r>
          <a:r>
            <a:rPr lang="ru-RU" sz="1200" kern="1200" dirty="0"/>
            <a:t>Республики Беларусь и </a:t>
          </a:r>
          <a:r>
            <a:rPr lang="ru-RU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orbel" panose="020B0503020204020204"/>
              <a:ea typeface="+mn-ea"/>
              <a:cs typeface="+mn-cs"/>
            </a:rPr>
            <a:t>плана государственной стандартизации Республики Беларусь</a:t>
          </a:r>
          <a:r>
            <a:rPr lang="ru-RU" sz="1200" kern="1200" dirty="0"/>
            <a:t>, утверждает план государственной стандартизации Республики Беларусь и осуществляет контроль за выполнением данной программы и плана.</a:t>
          </a:r>
          <a:endParaRPr lang="en-US" sz="1200" kern="1200" dirty="0"/>
        </a:p>
        <a:p>
          <a:pPr marL="0" lvl="0" indent="0" algn="just" defTabSz="5334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/>
            <a:t>Источники: </a:t>
          </a:r>
          <a:r>
            <a:rPr lang="ru-RU" sz="1200" i="1" kern="1200" dirty="0">
              <a:hlinkClick xmlns:r="http://schemas.openxmlformats.org/officeDocument/2006/relationships" r:id="rId1"/>
            </a:rPr>
            <a:t>https://pravo.by/document/?guid=3871&amp;p0=C20600981</a:t>
          </a:r>
          <a:r>
            <a:rPr lang="ru-RU" sz="1200" i="1" kern="1200" dirty="0"/>
            <a:t>; </a:t>
          </a:r>
          <a:r>
            <a:rPr lang="ru-RU" sz="1200" i="1" kern="1200" dirty="0">
              <a:hlinkClick xmlns:r="http://schemas.openxmlformats.org/officeDocument/2006/relationships" r:id="rId2"/>
            </a:rPr>
            <a:t>https://gosstandart.gov.by/general-information</a:t>
          </a:r>
          <a:endParaRPr lang="ru-RU" sz="1050" kern="1200" dirty="0"/>
        </a:p>
      </dsp:txBody>
      <dsp:txXfrm>
        <a:off x="231365" y="0"/>
        <a:ext cx="6385100" cy="5367966"/>
      </dsp:txXfrm>
    </dsp:sp>
    <dsp:sp modelId="{DDE63330-72B7-434B-B79E-87BC74F263A3}">
      <dsp:nvSpPr>
        <dsp:cNvPr id="0" name=""/>
        <dsp:cNvSpPr/>
      </dsp:nvSpPr>
      <dsp:spPr>
        <a:xfrm>
          <a:off x="317096" y="2086469"/>
          <a:ext cx="979256" cy="739781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C561B-F7E1-4289-8918-110C71BD0098}">
      <dsp:nvSpPr>
        <dsp:cNvPr id="0" name=""/>
        <dsp:cNvSpPr/>
      </dsp:nvSpPr>
      <dsp:spPr>
        <a:xfrm>
          <a:off x="10996" y="336582"/>
          <a:ext cx="6395463" cy="266438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353706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транспорта и коммуникаций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В соответствии с </a:t>
          </a:r>
          <a:r>
            <a:rPr lang="ru-RU" sz="1050" kern="1200" dirty="0">
              <a:hlinkClick xmlns:r="http://schemas.openxmlformats.org/officeDocument/2006/relationships" r:id="rId1"/>
            </a:rPr>
            <a:t>Положением о Министерстве транспорта и коммуникаций Республики Беларусь, утвержденном Постановлением Совета Министров Республики Беларусь от 31.07.2006 №985</a:t>
          </a:r>
          <a:r>
            <a:rPr lang="ru-RU" sz="1050" kern="1200" dirty="0"/>
            <a:t>, Минтранс осуществляет (в части, касающейся обращения химических веществ):</a:t>
          </a:r>
          <a:endParaRPr lang="en-US" sz="105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реализацию единой дорожно-транспортной политики</a:t>
          </a:r>
          <a:r>
            <a:rPr lang="ru-RU" sz="1050" kern="1200" dirty="0"/>
            <a:t>, направленной на создание условий для удовлетворения потребностей экономики и населения в транспортных услугах, </a:t>
          </a:r>
          <a:r>
            <a:rPr lang="ru-RU" sz="1050" b="1" kern="1200" dirty="0"/>
            <a:t>с учетом минимизации вредного воздействия на окружающую среду</a:t>
          </a:r>
          <a:r>
            <a:rPr lang="ru-RU" sz="1050" kern="1200" dirty="0"/>
            <a:t>; </a:t>
          </a:r>
          <a:endParaRPr lang="en-US" sz="105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разработку и реализацию мер по повышению безопасности транспортной деятельности;</a:t>
          </a:r>
          <a:endParaRPr lang="en-US" sz="105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разработку и выполнение программ и мероприятий по охране труда, окружающей среды и ресурсосбережению</a:t>
          </a:r>
          <a:r>
            <a:rPr lang="ru-RU" sz="1050" kern="1200" dirty="0"/>
            <a:t> в области транспортной деятельности.</a:t>
          </a:r>
          <a:endParaRPr lang="en-US" sz="105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i="1" kern="1200" dirty="0"/>
            <a:t>Источники: </a:t>
          </a:r>
          <a:r>
            <a:rPr lang="ru-RU" sz="900" i="1" kern="1200" dirty="0">
              <a:hlinkClick xmlns:r="http://schemas.openxmlformats.org/officeDocument/2006/relationships" r:id="rId2"/>
            </a:rPr>
            <a:t>https://www.mintrans.gov.by/ru/about-tasks-ru/</a:t>
          </a:r>
          <a:r>
            <a:rPr lang="ru-RU" sz="900" i="1" kern="1200" dirty="0"/>
            <a:t>;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i="1" kern="1200" dirty="0">
              <a:hlinkClick xmlns:r="http://schemas.openxmlformats.org/officeDocument/2006/relationships" r:id="rId3"/>
            </a:rPr>
            <a:t>https://pra-vo.by/document/?guid=3871&amp;p0=C20600985</a:t>
          </a:r>
          <a:endParaRPr lang="ru-RU" sz="900" kern="1200" dirty="0"/>
        </a:p>
      </dsp:txBody>
      <dsp:txXfrm>
        <a:off x="10996" y="336582"/>
        <a:ext cx="6395463" cy="2664389"/>
      </dsp:txXfrm>
    </dsp:sp>
    <dsp:sp modelId="{DCC8E820-45FB-4718-90AA-16FC3012CC48}">
      <dsp:nvSpPr>
        <dsp:cNvPr id="0" name=""/>
        <dsp:cNvSpPr/>
      </dsp:nvSpPr>
      <dsp:spPr>
        <a:xfrm>
          <a:off x="5271753" y="762006"/>
          <a:ext cx="1396699" cy="124699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6383A-B326-48C4-81FE-4892F4C2660B}">
      <dsp:nvSpPr>
        <dsp:cNvPr id="0" name=""/>
        <dsp:cNvSpPr/>
      </dsp:nvSpPr>
      <dsp:spPr>
        <a:xfrm>
          <a:off x="169070" y="191772"/>
          <a:ext cx="6057552" cy="8211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baseline="0" dirty="0"/>
            <a:t>	</a:t>
          </a:r>
          <a:r>
            <a:rPr lang="ru-RU" sz="1400" b="0" kern="1200" baseline="0" dirty="0">
              <a:latin typeface="+mn-lt"/>
            </a:rPr>
            <a:t>Законодательство Республики Беларусь определяет уполномоченные государственные органы, ответственные за регулирование химических веществ в определенных сферах. </a:t>
          </a:r>
          <a:r>
            <a:rPr lang="ru-RU" sz="1400" b="1" kern="1200" baseline="0" dirty="0">
              <a:latin typeface="+mn-lt"/>
            </a:rPr>
            <a:t>В структуре республиканских органов, участвующих тем или иным образом в государственном управлении обращением химических веществ функционирует более 20 министерств, ведомств, комитетов и объединений, подчиненных Совету Министров Республики Беларусь</a:t>
          </a:r>
          <a:r>
            <a:rPr lang="ru-RU" sz="1400" b="0" kern="1200" baseline="0" dirty="0">
              <a:latin typeface="+mn-lt"/>
            </a:rPr>
            <a:t>. Органы государственного управления в рамках компетенции осуществляют разработку нормативно-правовых документов, государственных и отраслевых программ по обеспечению безопасности химических веществ на различных этапах их жизненного цикла, обеспечивают проведение научных исследований в соответствующей области, контролируют применение административных и экономических санкций при нарушении требований по обеспечению безопасного обращения химикатов.</a:t>
          </a:r>
        </a:p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latin typeface="+mn-lt"/>
            </a:rPr>
            <a:t>	Функционирующие в республике комиссии и советы ответственны за координацию действий по использованию отдельных категорий химических веществ (пестициды, удобрения, стойкие органические загрязнители, отходы) или регулируют деятельность в особых (чрезвычайных) ситуациях. </a:t>
          </a:r>
        </a:p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latin typeface="+mn-lt"/>
            </a:rPr>
            <a:t>	Действующие комиссии не обеспечивают на должном уровне координацию в области рационального регулирования при обращении всего спектра химикатов и на протяжении их жизненного цикла.</a:t>
          </a:r>
        </a:p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baseline="0" dirty="0">
              <a:latin typeface="+mn-lt"/>
            </a:rPr>
            <a:t> </a:t>
          </a:r>
          <a:br>
            <a:rPr lang="en-US" sz="1600" b="0" kern="1200" baseline="0" dirty="0">
              <a:latin typeface="+mn-lt"/>
            </a:rPr>
          </a:br>
          <a:r>
            <a:rPr lang="ru-RU" sz="1600" b="1" kern="1200" baseline="0" dirty="0">
              <a:latin typeface="+mn-lt"/>
            </a:rPr>
            <a:t>Таким образом, для минимизации рисков необходимо осуществление следующих мероприятий:</a:t>
          </a:r>
        </a:p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baseline="0" dirty="0">
              <a:latin typeface="+mn-lt"/>
            </a:rPr>
            <a:t>- </a:t>
          </a:r>
          <a:r>
            <a:rPr lang="ru-RU" sz="1600" b="1" i="1" kern="1200" baseline="0" dirty="0">
              <a:solidFill>
                <a:srgbClr val="AD1F1F"/>
              </a:solidFill>
              <a:latin typeface="+mn-lt"/>
            </a:rPr>
            <a:t>подготовка проекта Постановления Правительства Республики Беларусь о внедрении СГС с учетом мер по устранению потенциальных рисков для устойчивого ее выполнения; </a:t>
          </a:r>
          <a:br>
            <a:rPr lang="en-US" sz="1600" b="1" i="1" kern="1200" baseline="0" dirty="0">
              <a:solidFill>
                <a:srgbClr val="AD1F1F"/>
              </a:solidFill>
              <a:latin typeface="+mn-lt"/>
            </a:rPr>
          </a:br>
          <a:r>
            <a:rPr lang="ru-RU" sz="1600" b="1" i="1" kern="1200" baseline="0" dirty="0">
              <a:solidFill>
                <a:srgbClr val="AD1F1F"/>
              </a:solidFill>
              <a:latin typeface="+mn-lt"/>
            </a:rPr>
            <a:t>- назначение Национального органа, уполномоченного выступать от имени государства при выполнении административных функций, предусматриваемых СГС; </a:t>
          </a:r>
        </a:p>
        <a:p>
          <a:pPr marL="0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baseline="0" dirty="0">
              <a:solidFill>
                <a:srgbClr val="AD1F1F"/>
              </a:solidFill>
              <a:latin typeface="+mn-lt"/>
            </a:rPr>
            <a:t>- создание межведомственного органа, основной функцией которого должна стать координация деятельности министерств и ведомств, организаций и учреждений в обеспечении безопасного для здоровья и окружающей среды использования химических веществ на всех этапах их жизненного цикла, в том числе по координации выполнения всех химических конвенций и СПМРХВ в целом. </a:t>
          </a:r>
          <a:endParaRPr lang="en-US" sz="1600" b="1" i="1" kern="1200" dirty="0">
            <a:solidFill>
              <a:srgbClr val="AD1F1F"/>
            </a:solidFill>
            <a:latin typeface="+mn-lt"/>
          </a:endParaRPr>
        </a:p>
      </dsp:txBody>
      <dsp:txXfrm>
        <a:off x="169070" y="191772"/>
        <a:ext cx="6057552" cy="82118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2C213-DE9F-464C-B755-9DD9FBD5DE42}">
      <dsp:nvSpPr>
        <dsp:cNvPr id="0" name=""/>
        <dsp:cNvSpPr/>
      </dsp:nvSpPr>
      <dsp:spPr>
        <a:xfrm>
          <a:off x="1409661" y="0"/>
          <a:ext cx="3756358" cy="3604627"/>
        </a:xfrm>
        <a:prstGeom prst="ellipse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создание полномасштабного Национального реестра химических веществ и смесей, включая их классификацию и маркировку в соответствии с СГС</a:t>
          </a:r>
          <a:endParaRPr lang="en-US" sz="1600" b="1" kern="1200" dirty="0"/>
        </a:p>
      </dsp:txBody>
      <dsp:txXfrm>
        <a:off x="1910509" y="630809"/>
        <a:ext cx="2754662" cy="1622082"/>
      </dsp:txXfrm>
    </dsp:sp>
    <dsp:sp modelId="{85E3AD6C-8365-4821-AB82-3C921B83773F}">
      <dsp:nvSpPr>
        <dsp:cNvPr id="0" name=""/>
        <dsp:cNvSpPr/>
      </dsp:nvSpPr>
      <dsp:spPr>
        <a:xfrm>
          <a:off x="2655200" y="2101637"/>
          <a:ext cx="3867779" cy="32974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+mn-lt"/>
              <a:cs typeface="Arial" panose="020B0604020202020204" pitchFamily="34" charset="0"/>
            </a:rPr>
            <a:t>повышение уровня взаимодействия и координации деятельности заинтересованных, участвующих в процессе регулирования обращения химических веществ, включая лабораторные службы различной ведомственной подчиненности.</a:t>
          </a:r>
          <a:endParaRPr lang="en-US" sz="1500" b="1" kern="1200" dirty="0">
            <a:latin typeface="+mn-lt"/>
            <a:cs typeface="Arial" panose="020B0604020202020204" pitchFamily="34" charset="0"/>
          </a:endParaRPr>
        </a:p>
      </dsp:txBody>
      <dsp:txXfrm>
        <a:off x="3838096" y="2953482"/>
        <a:ext cx="2320667" cy="1813604"/>
      </dsp:txXfrm>
    </dsp:sp>
    <dsp:sp modelId="{1738E725-A726-423B-8BFB-937CF08277AD}">
      <dsp:nvSpPr>
        <dsp:cNvPr id="0" name=""/>
        <dsp:cNvSpPr/>
      </dsp:nvSpPr>
      <dsp:spPr>
        <a:xfrm>
          <a:off x="328029" y="2303313"/>
          <a:ext cx="3357975" cy="3191658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стандартизация подходов к анализу и оценке полученных результатов, проведению контроля и мониторинга химических веществ</a:t>
          </a:r>
          <a:endParaRPr lang="en-US" sz="1500" b="1" kern="1200" dirty="0"/>
        </a:p>
      </dsp:txBody>
      <dsp:txXfrm>
        <a:off x="644238" y="3127825"/>
        <a:ext cx="2014785" cy="175541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BC0D9-6560-4ADD-9B8B-337587B0BBB8}">
      <dsp:nvSpPr>
        <dsp:cNvPr id="0" name=""/>
        <dsp:cNvSpPr/>
      </dsp:nvSpPr>
      <dsp:spPr>
        <a:xfrm>
          <a:off x="1286695" y="4206240"/>
          <a:ext cx="839847" cy="1866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923" y="0"/>
              </a:lnTo>
              <a:lnTo>
                <a:pt x="419923" y="1866707"/>
              </a:lnTo>
              <a:lnTo>
                <a:pt x="839847" y="1866707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655445" y="5088420"/>
        <a:ext cx="102346" cy="102346"/>
      </dsp:txXfrm>
    </dsp:sp>
    <dsp:sp modelId="{A801F8D4-7B1B-43B0-846B-734FB48AE013}">
      <dsp:nvSpPr>
        <dsp:cNvPr id="0" name=""/>
        <dsp:cNvSpPr/>
      </dsp:nvSpPr>
      <dsp:spPr>
        <a:xfrm>
          <a:off x="1286695" y="4206240"/>
          <a:ext cx="839847" cy="266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923" y="0"/>
              </a:lnTo>
              <a:lnTo>
                <a:pt x="419923" y="266389"/>
              </a:lnTo>
              <a:lnTo>
                <a:pt x="839847" y="266389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84592" y="4317407"/>
        <a:ext cx="44054" cy="44054"/>
      </dsp:txXfrm>
    </dsp:sp>
    <dsp:sp modelId="{2CF9A30D-6D9E-4658-B49C-19196C4D8695}">
      <dsp:nvSpPr>
        <dsp:cNvPr id="0" name=""/>
        <dsp:cNvSpPr/>
      </dsp:nvSpPr>
      <dsp:spPr>
        <a:xfrm>
          <a:off x="1286695" y="2605921"/>
          <a:ext cx="839847" cy="1600318"/>
        </a:xfrm>
        <a:custGeom>
          <a:avLst/>
          <a:gdLst/>
          <a:ahLst/>
          <a:cxnLst/>
          <a:rect l="0" t="0" r="0" b="0"/>
          <a:pathLst>
            <a:path>
              <a:moveTo>
                <a:pt x="0" y="1600318"/>
              </a:moveTo>
              <a:lnTo>
                <a:pt x="419923" y="1600318"/>
              </a:lnTo>
              <a:lnTo>
                <a:pt x="419923" y="0"/>
              </a:lnTo>
              <a:lnTo>
                <a:pt x="839847" y="0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661436" y="3360897"/>
        <a:ext cx="90365" cy="90365"/>
      </dsp:txXfrm>
    </dsp:sp>
    <dsp:sp modelId="{9748AEA5-89B1-4F04-A934-384C7316B009}">
      <dsp:nvSpPr>
        <dsp:cNvPr id="0" name=""/>
        <dsp:cNvSpPr/>
      </dsp:nvSpPr>
      <dsp:spPr>
        <a:xfrm rot="16200000">
          <a:off x="-2722524" y="3566112"/>
          <a:ext cx="6738184" cy="12802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Механизмы минимизации рисков включают:</a:t>
          </a:r>
        </a:p>
      </dsp:txBody>
      <dsp:txXfrm>
        <a:off x="-2722524" y="3566112"/>
        <a:ext cx="6738184" cy="1280255"/>
      </dsp:txXfrm>
    </dsp:sp>
    <dsp:sp modelId="{19ED2989-9115-4784-83D5-F4AEC9931E51}">
      <dsp:nvSpPr>
        <dsp:cNvPr id="0" name=""/>
        <dsp:cNvSpPr/>
      </dsp:nvSpPr>
      <dsp:spPr>
        <a:xfrm>
          <a:off x="2126542" y="1699404"/>
          <a:ext cx="4199236" cy="18130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создание эффективной инфраструктуры по обмену информацией, обеспечивающей доступ к информационным ресурсам в области управления химическими веществами, находящейся в компетенции различных органов государственного управления; </a:t>
          </a:r>
        </a:p>
      </dsp:txBody>
      <dsp:txXfrm>
        <a:off x="2126542" y="1699404"/>
        <a:ext cx="4199236" cy="1813033"/>
      </dsp:txXfrm>
    </dsp:sp>
    <dsp:sp modelId="{E23AFEA7-ED09-4E48-A45C-F11C6E9C9D45}">
      <dsp:nvSpPr>
        <dsp:cNvPr id="0" name=""/>
        <dsp:cNvSpPr/>
      </dsp:nvSpPr>
      <dsp:spPr>
        <a:xfrm>
          <a:off x="2126542" y="3832501"/>
          <a:ext cx="4199236" cy="12802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совершенствование системы регистрации и анализа отравлений, включая сбор и обмен информацией;</a:t>
          </a:r>
        </a:p>
      </dsp:txBody>
      <dsp:txXfrm>
        <a:off x="2126542" y="3832501"/>
        <a:ext cx="4199236" cy="1280255"/>
      </dsp:txXfrm>
    </dsp:sp>
    <dsp:sp modelId="{0CA7ECC7-77FD-4722-9DB0-08DA41E0D75B}">
      <dsp:nvSpPr>
        <dsp:cNvPr id="0" name=""/>
        <dsp:cNvSpPr/>
      </dsp:nvSpPr>
      <dsp:spPr>
        <a:xfrm>
          <a:off x="2126542" y="5432820"/>
          <a:ext cx="4199236" cy="12802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обеспечение надлежащего доступа общественности к информации об опасных химических веществах.</a:t>
          </a:r>
        </a:p>
      </dsp:txBody>
      <dsp:txXfrm>
        <a:off x="2126542" y="5432820"/>
        <a:ext cx="4199236" cy="128025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08E48-218C-417D-9914-32795EB18E0D}">
      <dsp:nvSpPr>
        <dsp:cNvPr id="0" name=""/>
        <dsp:cNvSpPr/>
      </dsp:nvSpPr>
      <dsp:spPr>
        <a:xfrm>
          <a:off x="99027" y="498885"/>
          <a:ext cx="607432" cy="564980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A6C2A3-7712-4676-A479-0584530111CE}">
      <dsp:nvSpPr>
        <dsp:cNvPr id="0" name=""/>
        <dsp:cNvSpPr/>
      </dsp:nvSpPr>
      <dsp:spPr>
        <a:xfrm>
          <a:off x="776619" y="824"/>
          <a:ext cx="5512322" cy="99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rgbClr val="AD1F1F"/>
              </a:solidFill>
            </a:rPr>
            <a:t>разработка системы обучающих модульных программ для подготовки специалистов для осуществления классификации и маркировки химических веществ согласно СГС;</a:t>
          </a:r>
          <a:endParaRPr lang="en-US" sz="1600" i="1" kern="1200" dirty="0">
            <a:solidFill>
              <a:srgbClr val="AD1F1F"/>
            </a:solidFill>
          </a:endParaRPr>
        </a:p>
      </dsp:txBody>
      <dsp:txXfrm>
        <a:off x="776619" y="824"/>
        <a:ext cx="5512322" cy="990724"/>
      </dsp:txXfrm>
    </dsp:sp>
    <dsp:sp modelId="{97251C34-64F6-42AC-AC44-8166C1C8F576}">
      <dsp:nvSpPr>
        <dsp:cNvPr id="0" name=""/>
        <dsp:cNvSpPr/>
      </dsp:nvSpPr>
      <dsp:spPr>
        <a:xfrm>
          <a:off x="80015" y="1276852"/>
          <a:ext cx="607432" cy="564980"/>
        </a:xfrm>
        <a:prstGeom prst="ellipse">
          <a:avLst/>
        </a:prstGeom>
        <a:solidFill>
          <a:schemeClr val="accent3">
            <a:shade val="80000"/>
            <a:alpha val="50000"/>
            <a:hueOff val="-49907"/>
            <a:satOff val="24"/>
            <a:lumOff val="144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DD2886-9EB5-40B0-979C-FF14FF03DD42}">
      <dsp:nvSpPr>
        <dsp:cNvPr id="0" name=""/>
        <dsp:cNvSpPr/>
      </dsp:nvSpPr>
      <dsp:spPr>
        <a:xfrm>
          <a:off x="776619" y="991548"/>
          <a:ext cx="5512322" cy="158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создание постоянно действующей системы профессиональной  подготовки специалистов разного уровня в области химической безопасности с введением специального курса по вопросам рационального управления обращением химических веществ, вопросам классификации и маркировки химической продукции в соответствии с СГС в рамках высшей школы и последипломного обучения; 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sp:txBody>
      <dsp:txXfrm>
        <a:off x="776619" y="991548"/>
        <a:ext cx="5512322" cy="1582820"/>
      </dsp:txXfrm>
    </dsp:sp>
    <dsp:sp modelId="{9F2D180E-1C80-4AE2-B147-F1C8BAEEAC7C}">
      <dsp:nvSpPr>
        <dsp:cNvPr id="0" name=""/>
        <dsp:cNvSpPr/>
      </dsp:nvSpPr>
      <dsp:spPr>
        <a:xfrm>
          <a:off x="87963" y="3000865"/>
          <a:ext cx="652134" cy="604401"/>
        </a:xfrm>
        <a:prstGeom prst="ellipse">
          <a:avLst/>
        </a:prstGeom>
        <a:solidFill>
          <a:schemeClr val="accent3">
            <a:shade val="80000"/>
            <a:alpha val="50000"/>
            <a:hueOff val="-99814"/>
            <a:satOff val="48"/>
            <a:lumOff val="289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0FBF3F4-6659-43B8-996A-F3D9F22D3CFF}">
      <dsp:nvSpPr>
        <dsp:cNvPr id="0" name=""/>
        <dsp:cNvSpPr/>
      </dsp:nvSpPr>
      <dsp:spPr>
        <a:xfrm>
          <a:off x="785698" y="2687301"/>
          <a:ext cx="5454970" cy="99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подготовка информационных материалов, создание баз данных и предпосылок для "институциональной памяти" заинтересованных сторон;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sp:txBody>
      <dsp:txXfrm>
        <a:off x="785698" y="2687301"/>
        <a:ext cx="5454970" cy="990724"/>
      </dsp:txXfrm>
    </dsp:sp>
    <dsp:sp modelId="{6B63810B-B14E-4E21-B55D-E3F3D22A827B}">
      <dsp:nvSpPr>
        <dsp:cNvPr id="0" name=""/>
        <dsp:cNvSpPr/>
      </dsp:nvSpPr>
      <dsp:spPr>
        <a:xfrm>
          <a:off x="111451" y="3779371"/>
          <a:ext cx="607432" cy="564980"/>
        </a:xfrm>
        <a:prstGeom prst="ellipse">
          <a:avLst/>
        </a:prstGeom>
        <a:solidFill>
          <a:schemeClr val="accent3">
            <a:shade val="80000"/>
            <a:alpha val="50000"/>
            <a:hueOff val="-49907"/>
            <a:satOff val="24"/>
            <a:lumOff val="144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E7E44B-96AD-4720-A88D-3D1F9F3A5281}">
      <dsp:nvSpPr>
        <dsp:cNvPr id="0" name=""/>
        <dsp:cNvSpPr/>
      </dsp:nvSpPr>
      <dsp:spPr>
        <a:xfrm>
          <a:off x="777571" y="3565092"/>
          <a:ext cx="5511053" cy="990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rgbClr val="AD1F1F"/>
              </a:solidFill>
              <a:latin typeface="Corbel" panose="020B0503020204020204"/>
              <a:ea typeface="+mn-ea"/>
              <a:cs typeface="+mn-cs"/>
            </a:rPr>
            <a:t>повышение квалификации кадров с привлечением международных экспертов в рамках обучающих программ. </a:t>
          </a:r>
          <a:endParaRPr lang="en-US" sz="1600" i="1" kern="1200" dirty="0">
            <a:solidFill>
              <a:srgbClr val="AD1F1F"/>
            </a:solidFill>
            <a:latin typeface="Corbel" panose="020B0503020204020204"/>
            <a:ea typeface="+mn-ea"/>
            <a:cs typeface="+mn-cs"/>
          </a:endParaRPr>
        </a:p>
      </dsp:txBody>
      <dsp:txXfrm>
        <a:off x="777571" y="3565092"/>
        <a:ext cx="5511053" cy="990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167779" y="0"/>
          <a:ext cx="6484585" cy="316991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7827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Белорусский государственный концерн по нефти и химии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Согласно Уставу Белорусского Государственного концерна по нефти и химии                              (в ред. постановлений Совета Министров Республики Беларусь от 18.12.2003 г.                          № 1660, от 10.08.2009 г. № 1053, от 15.12.2015 г. № 1041), Белорусский государственный концерн по нефти и химии (в части, касающейся обращения химических веществ):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обеспечивает </a:t>
          </a:r>
          <a:r>
            <a:rPr lang="ru-RU" sz="1100" b="1" kern="1200" dirty="0"/>
            <a:t>производство и поставку потребителям химической и нефтехимической продукции</a:t>
          </a:r>
          <a:r>
            <a:rPr lang="ru-RU" sz="1100" kern="1200" dirty="0"/>
            <a:t>;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участвует </a:t>
          </a:r>
          <a:r>
            <a:rPr lang="ru-RU" sz="1100" b="1" kern="1200" dirty="0"/>
            <a:t>в подготовке предложений</a:t>
          </a:r>
          <a:r>
            <a:rPr lang="ru-RU" sz="1100" kern="1200" dirty="0"/>
            <a:t> по вопросам, связанным с поставкой нефти в Республику Беларусь, ее переработкой, вывозом, а также </a:t>
          </a:r>
          <a:r>
            <a:rPr lang="ru-RU" sz="1100" b="1" kern="1200" dirty="0"/>
            <a:t>ввозом и вывозом нефтепродуктов, важнейших видов сырья для предприятий химической и нефтехимической промышленности и их продукции</a:t>
          </a:r>
          <a:r>
            <a:rPr lang="ru-RU" sz="1100" kern="1200" dirty="0"/>
            <a:t>;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оказывает содействие предприятиям в обеспечении их транспортными услугами, проведении ремонтно-строительных и проектно-конструкторских работ, </a:t>
          </a:r>
          <a:r>
            <a:rPr lang="ru-RU" sz="1100" b="1" kern="1200" dirty="0"/>
            <a:t>совершенствовании технологических процессов</a:t>
          </a:r>
          <a:r>
            <a:rPr lang="ru-RU" sz="1100" kern="1200" dirty="0"/>
            <a:t>;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организует </a:t>
          </a:r>
          <a:r>
            <a:rPr lang="ru-RU" sz="1100" b="1" kern="1200" dirty="0"/>
            <a:t>разработку и выполнение</a:t>
          </a:r>
          <a:r>
            <a:rPr lang="ru-RU" sz="1100" kern="1200" dirty="0"/>
            <a:t> </a:t>
          </a:r>
          <a:r>
            <a:rPr lang="ru-RU" sz="1100" b="1" kern="1200" dirty="0"/>
            <a:t>на предприятиях</a:t>
          </a:r>
          <a:r>
            <a:rPr lang="ru-RU" sz="1100" kern="1200" dirty="0"/>
            <a:t> </a:t>
          </a:r>
          <a:r>
            <a:rPr lang="ru-RU" sz="1100" b="1" kern="1200" dirty="0"/>
            <a:t>комплекса мер по охране труда, технике безопасности и охране окружающей среды</a:t>
          </a:r>
          <a:r>
            <a:rPr lang="ru-RU" sz="1100" kern="1200" dirty="0"/>
            <a:t>.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i="1" kern="1200" dirty="0">
              <a:solidFill>
                <a:srgbClr val="AD1F1F"/>
              </a:solidFill>
            </a:rPr>
            <a:t>Источник: </a:t>
          </a:r>
          <a:r>
            <a:rPr lang="en-US" sz="1100" i="1" kern="1200" dirty="0">
              <a:solidFill>
                <a:srgbClr val="AD1F1F"/>
              </a:solidFill>
            </a:rPr>
            <a:t>https://www.belneftekhim.by/about/</a:t>
          </a:r>
          <a:endParaRPr lang="ru-RU" sz="1100" i="1" kern="1200" dirty="0">
            <a:solidFill>
              <a:srgbClr val="AD1F1F"/>
            </a:solidFill>
          </a:endParaRP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050" kern="1200" dirty="0"/>
        </a:p>
      </dsp:txBody>
      <dsp:txXfrm>
        <a:off x="167779" y="0"/>
        <a:ext cx="6484585" cy="3169919"/>
      </dsp:txXfrm>
    </dsp:sp>
    <dsp:sp modelId="{DDE63330-72B7-434B-B79E-87BC74F263A3}">
      <dsp:nvSpPr>
        <dsp:cNvPr id="0" name=""/>
        <dsp:cNvSpPr/>
      </dsp:nvSpPr>
      <dsp:spPr>
        <a:xfrm>
          <a:off x="113024" y="868923"/>
          <a:ext cx="1310522" cy="10487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C561B-F7E1-4289-8918-110C71BD0098}">
      <dsp:nvSpPr>
        <dsp:cNvPr id="0" name=""/>
        <dsp:cNvSpPr/>
      </dsp:nvSpPr>
      <dsp:spPr>
        <a:xfrm>
          <a:off x="178600" y="351671"/>
          <a:ext cx="6489852" cy="263053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504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труда и социальной защиты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Согласно Постановлению Совета Министров Республики Беларусь 31 октября 2001 г. № 1589 «Вопросы Министерства труда и социальной защиты Республики Беларусь» с дополнениями и изменениями Министерство труда и социальной защиты осуществляет (в части, касающейся обращения химических веществ):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- разработку</a:t>
          </a:r>
          <a:r>
            <a:rPr lang="ru-RU" sz="1100" kern="1200" dirty="0"/>
            <a:t> (с участием заинтересованных республиканских органов государственного управления и иных государственных организаций, подчиненных Правительству Республики Беларусь), </a:t>
          </a:r>
          <a:r>
            <a:rPr lang="ru-RU" sz="1100" b="1" kern="1200" dirty="0"/>
            <a:t>нормативных правовых актов по условиям и охране труда</a:t>
          </a:r>
          <a:r>
            <a:rPr lang="ru-RU" sz="1100" kern="1200" dirty="0"/>
            <a:t>;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- контроль за качеством проведения нанимателями аттестации рабочих мест по условиям труда</a:t>
          </a:r>
          <a:r>
            <a:rPr lang="ru-RU" sz="1100" kern="1200" dirty="0"/>
            <a:t>, а также надзор за предоставлением работникам компенсаций на основе аттестации рабочих мест по условиям труда.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i="1" kern="1200" dirty="0" err="1"/>
            <a:t>Источники:</a:t>
          </a:r>
          <a:r>
            <a:rPr lang="ru-RU" sz="1100" i="1" kern="1200" dirty="0" err="1">
              <a:hlinkClick xmlns:r="http://schemas.openxmlformats.org/officeDocument/2006/relationships" r:id="rId1"/>
            </a:rPr>
            <a:t>https</a:t>
          </a:r>
          <a:r>
            <a:rPr lang="ru-RU" sz="1100" i="1" kern="1200" dirty="0">
              <a:hlinkClick xmlns:r="http://schemas.openxmlformats.org/officeDocument/2006/relationships" r:id="rId1"/>
            </a:rPr>
            <a:t>://pravo.by/</a:t>
          </a:r>
          <a:r>
            <a:rPr lang="ru-RU" sz="1100" i="1" kern="1200" dirty="0" err="1">
              <a:hlinkClick xmlns:r="http://schemas.openxmlformats.org/officeDocument/2006/relationships" r:id="rId1"/>
            </a:rPr>
            <a:t>document</a:t>
          </a:r>
          <a:r>
            <a:rPr lang="ru-RU" sz="1100" i="1" kern="1200" dirty="0">
              <a:hlinkClick xmlns:r="http://schemas.openxmlformats.org/officeDocument/2006/relationships" r:id="rId1"/>
            </a:rPr>
            <a:t>/?</a:t>
          </a:r>
          <a:r>
            <a:rPr lang="ru-RU" sz="1100" i="1" kern="1200" dirty="0" err="1">
              <a:hlinkClick xmlns:r="http://schemas.openxmlformats.org/officeDocument/2006/relationships" r:id="rId1"/>
            </a:rPr>
            <a:t>guid</a:t>
          </a:r>
          <a:r>
            <a:rPr lang="ru-RU" sz="1100" i="1" kern="1200" dirty="0">
              <a:hlinkClick xmlns:r="http://schemas.openxmlformats.org/officeDocument/2006/relationships" r:id="rId1"/>
            </a:rPr>
            <a:t>=3871&amp;p0=C20101589</a:t>
          </a:r>
          <a:r>
            <a:rPr lang="ru-RU" sz="1100" i="1" kern="1200" dirty="0"/>
            <a:t>; </a:t>
          </a:r>
          <a:r>
            <a:rPr lang="ru-RU" sz="1100" i="1" kern="1200" dirty="0">
              <a:hlinkClick xmlns:r="http://schemas.openxmlformats.org/officeDocument/2006/relationships" r:id="rId2"/>
            </a:rPr>
            <a:t>https://mintrud.gov.by/ru/new_url_160002710-ru</a:t>
          </a:r>
          <a:endParaRPr lang="ru-RU" sz="900" kern="1200" dirty="0"/>
        </a:p>
      </dsp:txBody>
      <dsp:txXfrm>
        <a:off x="178600" y="351671"/>
        <a:ext cx="6489852" cy="2630531"/>
      </dsp:txXfrm>
    </dsp:sp>
    <dsp:sp modelId="{DCC8E820-45FB-4718-90AA-16FC3012CC48}">
      <dsp:nvSpPr>
        <dsp:cNvPr id="0" name=""/>
        <dsp:cNvSpPr/>
      </dsp:nvSpPr>
      <dsp:spPr>
        <a:xfrm>
          <a:off x="88898" y="838081"/>
          <a:ext cx="1378950" cy="13718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A2F2F-78E7-4FCC-9FA4-7AC405F7D684}">
      <dsp:nvSpPr>
        <dsp:cNvPr id="0" name=""/>
        <dsp:cNvSpPr/>
      </dsp:nvSpPr>
      <dsp:spPr>
        <a:xfrm>
          <a:off x="185234" y="274324"/>
          <a:ext cx="6422158" cy="289559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00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Национальная академия наук Беларуси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В соответствии с Законом Республики Беларусь от 5 мая 1998 г. № 159-З О Национальной академии наук Беларуси, Академия наук осуществляет (в части, касающейся обращения химических веществ):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 научное обеспечение рационального использования и охраны природы;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организацию и координацию фундаментальных и прикладных научных исследований;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</a:t>
          </a:r>
          <a:r>
            <a:rPr lang="ru-RU" sz="1100" b="1" kern="1200" dirty="0"/>
            <a:t>разработку и синтез новых химических веществ, средств защиты растений, технологий производства и применения химических веществ</a:t>
          </a:r>
          <a:r>
            <a:rPr lang="ru-RU" sz="1100" kern="1200" dirty="0"/>
            <a:t>;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- обеспечение внедрения отечественных технологий в фармацевтику, агропромышленный комплекс, биотехнологическое производство, отрасли новых материалов и иные высокотехнологичные сектора экономики</a:t>
          </a:r>
          <a:r>
            <a:rPr lang="ru-RU" sz="1100" kern="1200" dirty="0"/>
            <a:t>.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i="1" kern="1200" dirty="0"/>
            <a:t>Источники: </a:t>
          </a:r>
          <a:r>
            <a:rPr lang="ru-RU" sz="1050" i="1" kern="1200" dirty="0">
              <a:hlinkClick xmlns:r="http://schemas.openxmlformats.org/officeDocument/2006/relationships" r:id="rId1"/>
            </a:rPr>
            <a:t>https://president.gov.by/ru/statebodies/nacionalnaya-akademiya-nauk-belarusi</a:t>
          </a:r>
          <a:r>
            <a:rPr lang="ru-RU" sz="1050" i="1" kern="1200" dirty="0"/>
            <a:t>; </a:t>
          </a:r>
          <a:r>
            <a:rPr lang="ru-RU" sz="1050" i="1" kern="1200" dirty="0">
              <a:hlinkClick xmlns:r="http://schemas.openxmlformats.org/officeDocument/2006/relationships" r:id="rId2"/>
            </a:rPr>
            <a:t>https://nasb.gov.by/rus/about/status-zadachi/</a:t>
          </a:r>
          <a:r>
            <a:rPr lang="ru-RU" sz="1050" i="1" kern="1200" dirty="0"/>
            <a:t>;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i="1" kern="1200" dirty="0">
              <a:hlinkClick xmlns:r="http://schemas.openxmlformats.org/officeDocument/2006/relationships" r:id="rId3"/>
            </a:rPr>
            <a:t>https://pravo.by/do-cument/?guid=3871&amp;p0=H19800159</a:t>
          </a:r>
          <a:endParaRPr lang="ru-RU" sz="1050" kern="1200" dirty="0"/>
        </a:p>
      </dsp:txBody>
      <dsp:txXfrm>
        <a:off x="185234" y="274324"/>
        <a:ext cx="6422158" cy="2895591"/>
      </dsp:txXfrm>
    </dsp:sp>
    <dsp:sp modelId="{10A12E9A-20A4-4B1A-8130-BCF5E447D5D4}">
      <dsp:nvSpPr>
        <dsp:cNvPr id="0" name=""/>
        <dsp:cNvSpPr/>
      </dsp:nvSpPr>
      <dsp:spPr>
        <a:xfrm>
          <a:off x="132383" y="1102916"/>
          <a:ext cx="1318916" cy="11671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9275" y="0"/>
          <a:ext cx="6227638" cy="407669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133495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сельского хозяйства и продовольствия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Согласно Положению о Министерстве сельского хозяйства и продовольствия, утвержденного Постановлением Совета Министров Республики Беларусь 29.06.2011 № 867 , Министерство сельского хозяйства и продовольствия осуществляет (в части, касающейся обращения химических веществ):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- государственный контроль (надзор) за соблюдением требований технических регламентов Таможенного союза</a:t>
          </a:r>
          <a:r>
            <a:rPr lang="ru-RU" sz="1100" kern="1200" dirty="0"/>
            <a:t>, </a:t>
          </a:r>
          <a:r>
            <a:rPr lang="ru-RU" sz="1100" b="1" kern="1200" dirty="0"/>
            <a:t>Евразийского экономического союза;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осуществляет </a:t>
          </a:r>
          <a:r>
            <a:rPr lang="ru-RU" sz="1100" b="1" kern="1200" dirty="0"/>
            <a:t>надзор в области обеспечения качества продовольственного сырья и пищевых продуктов</a:t>
          </a:r>
          <a:r>
            <a:rPr lang="ru-RU" sz="1100" kern="1200" dirty="0"/>
            <a:t>. 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i="1" kern="1200" dirty="0"/>
            <a:t>Источник: </a:t>
          </a:r>
          <a:r>
            <a:rPr lang="ru-RU" sz="1100" i="1" kern="1200" dirty="0">
              <a:hlinkClick xmlns:r="http://schemas.openxmlformats.org/officeDocument/2006/relationships" r:id="rId1"/>
            </a:rPr>
            <a:t>https://www.mshp.gov.by/about/#pologenie</a:t>
          </a:r>
          <a:endParaRPr lang="ru-RU" sz="1100" i="1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100" i="1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В соответствии с Законом Республики Беларусь «О карантине и защите растений» (Национальный правовой Интернет-портал Республики Беларусь, 21.07.2016, 2/2396; Закон Республики Беларусь от 18 июля 2016 № 398-З «О внесении изменений и дополнений в Закон Республики Беларусь «О защите растений»), Министерство сельского хозяйства и продовольствия: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устанавливает по согласованию с Министерством здравоохранения Республики Беларусь и Национальной академией наук Беларуси </a:t>
          </a:r>
          <a:r>
            <a:rPr lang="ru-RU" sz="1100" b="1" kern="1200" dirty="0"/>
            <a:t>порядок проведения испытаний средств защиты растений,</a:t>
          </a:r>
          <a:r>
            <a:rPr lang="ru-RU" sz="1100" kern="1200" dirty="0"/>
            <a:t> подлежащих государственной регистрации;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осуществляет </a:t>
          </a:r>
          <a:r>
            <a:rPr lang="ru-RU" sz="1100" b="1" kern="1200" dirty="0"/>
            <a:t>надзор в области защиты растений</a:t>
          </a:r>
          <a:r>
            <a:rPr lang="ru-RU" sz="1100" kern="1200" dirty="0"/>
            <a:t>.</a:t>
          </a:r>
          <a:endParaRPr lang="ru-RU" sz="1050" kern="1200" dirty="0"/>
        </a:p>
      </dsp:txBody>
      <dsp:txXfrm>
        <a:off x="9275" y="0"/>
        <a:ext cx="6227638" cy="4076690"/>
      </dsp:txXfrm>
    </dsp:sp>
    <dsp:sp modelId="{DDE63330-72B7-434B-B79E-87BC74F263A3}">
      <dsp:nvSpPr>
        <dsp:cNvPr id="0" name=""/>
        <dsp:cNvSpPr/>
      </dsp:nvSpPr>
      <dsp:spPr>
        <a:xfrm>
          <a:off x="5035914" y="1238462"/>
          <a:ext cx="1447446" cy="145595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A2F2F-78E7-4FCC-9FA4-7AC405F7D684}">
      <dsp:nvSpPr>
        <dsp:cNvPr id="0" name=""/>
        <dsp:cNvSpPr/>
      </dsp:nvSpPr>
      <dsp:spPr>
        <a:xfrm>
          <a:off x="0" y="198124"/>
          <a:ext cx="6243414" cy="366100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939783" bIns="45720" numCol="1" spcCol="1270" anchor="ctr" anchorCtr="0">
          <a:noAutofit/>
        </a:bodyPr>
        <a:lstStyle/>
        <a:p>
          <a:pPr marL="0" lvl="0" indent="0" defTabSz="533400">
            <a:spcBef>
              <a:spcPct val="0"/>
            </a:spcBef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Государственное учреждение «Главная государственная инспекция по семеноводству, карантину и защите растений»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Государственное учреждение «Главная государственная инспекция по семеноводству, карантину и защите растений» (в соответствии с Законом Республики Беларусь «О карантине и защите растений» (Национальный правовой Интернет-портал Республики Беларусь, 21.07.2016, 2/2396; Закон Республики Беларусь от 18 июля 2016 № 398-З «О внесении изменений и дополнений в Закон Республики Беларусь «О защите растений»), в порядке, установленном Советом Министров Республики Беларусь: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осуществляет государственную </a:t>
          </a:r>
          <a:r>
            <a:rPr lang="ru-RU" sz="1100" b="1" kern="1200" dirty="0"/>
            <a:t>регистрацию средств защиты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растений</a:t>
          </a:r>
          <a:r>
            <a:rPr lang="ru-RU" sz="1100" kern="1200" dirty="0"/>
            <a:t>; </a:t>
          </a:r>
          <a:endParaRPr lang="en-US" sz="11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- осуществляет </a:t>
          </a:r>
          <a:r>
            <a:rPr lang="ru-RU" sz="1100" b="1" kern="1200" dirty="0"/>
            <a:t>ведение Государственного реестра средств защиты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 dirty="0"/>
            <a:t>растений и удобрений</a:t>
          </a:r>
          <a:r>
            <a:rPr lang="ru-RU" sz="1100" kern="1200" dirty="0"/>
            <a:t>, разрешенных к применению на территории 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kern="1200" dirty="0"/>
            <a:t>Республики Беларусь.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50" kern="1200" dirty="0">
              <a:solidFill>
                <a:srgbClr val="AD1F1F"/>
              </a:solidFill>
            </a:rPr>
            <a:t> </a:t>
          </a:r>
          <a:r>
            <a:rPr lang="ru-RU" sz="1100" i="1" kern="1200" dirty="0">
              <a:solidFill>
                <a:srgbClr val="AD1F1F"/>
              </a:solidFill>
            </a:rPr>
            <a:t>Источник:</a:t>
          </a:r>
          <a:r>
            <a:rPr lang="en-US" sz="1100" i="1" kern="1200" dirty="0">
              <a:solidFill>
                <a:srgbClr val="AD1F1F"/>
              </a:solidFill>
              <a:hlinkClick xmlns:r="http://schemas.openxmlformats.org/officeDocument/2006/relationships" r:id="rId1"/>
            </a:rPr>
            <a:t>https://www.ggiskzr.by/archive/inspection_protection-plants/Zakon_o%20karanine_i%20ZR_18_07_2016.pdf</a:t>
          </a:r>
          <a:r>
            <a:rPr lang="ru-RU" sz="1100" i="1" kern="1200" dirty="0">
              <a:solidFill>
                <a:srgbClr val="AD1F1F"/>
              </a:solidFill>
            </a:rPr>
            <a:t> </a:t>
          </a:r>
          <a:endParaRPr lang="ru-RU" sz="2000" i="1" kern="1200" dirty="0">
            <a:solidFill>
              <a:srgbClr val="AD1F1F"/>
            </a:solidFill>
          </a:endParaRPr>
        </a:p>
      </dsp:txBody>
      <dsp:txXfrm>
        <a:off x="0" y="198124"/>
        <a:ext cx="6243414" cy="3661005"/>
      </dsp:txXfrm>
    </dsp:sp>
    <dsp:sp modelId="{10A12E9A-20A4-4B1A-8130-BCF5E447D5D4}">
      <dsp:nvSpPr>
        <dsp:cNvPr id="0" name=""/>
        <dsp:cNvSpPr/>
      </dsp:nvSpPr>
      <dsp:spPr>
        <a:xfrm rot="16200000" flipH="1">
          <a:off x="4696135" y="2276803"/>
          <a:ext cx="1371584" cy="17319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90A7-2FC2-4CE6-BE02-C63AFACE4468}">
      <dsp:nvSpPr>
        <dsp:cNvPr id="0" name=""/>
        <dsp:cNvSpPr/>
      </dsp:nvSpPr>
      <dsp:spPr>
        <a:xfrm>
          <a:off x="35900" y="0"/>
          <a:ext cx="6602920" cy="523073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776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Министерство природных ресурсов и охраны окружающей среды</a:t>
          </a:r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Согласно Положению о Министерстве природных ресурсов и окружающей среды Республики Беларусь, утвержденному постановлением Совета Министров Республики Беларусь от 20.06.2013 г. № 503 (в ред. Постановления Совета Министров Республики Беларусь от 12.04.2018 г. № 280) Министерство природных ресурсов и охраны окружающей среды осуществляет (в части, касающейся обращения химических веществ):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- проведение </a:t>
          </a:r>
          <a:r>
            <a:rPr lang="ru-RU" sz="1200" b="1" kern="1200" dirty="0"/>
            <a:t>единой государственной политики и государственного управления в области охраны окружающей среды</a:t>
          </a:r>
          <a:r>
            <a:rPr lang="ru-RU" sz="1200" kern="1200" dirty="0"/>
            <a:t> и рационального использования природных ресурсов, использования и охраны недр, а также гидрометеорологической деятельности в соответствии с законодательством;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координацию деятельности других республиканских органов государственного управления</a:t>
          </a:r>
          <a:r>
            <a:rPr lang="ru-RU" sz="1200" kern="1200" dirty="0"/>
            <a:t>, местных исполнительных и распорядительных органов, организаций </a:t>
          </a:r>
          <a:r>
            <a:rPr lang="ru-RU" sz="1200" b="1" kern="1200" dirty="0"/>
            <a:t>в области обеспечения экологической безопасности, охраны окружающей среды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обеспечение</a:t>
          </a:r>
          <a:r>
            <a:rPr lang="ru-RU" sz="1200" kern="1200" dirty="0"/>
            <a:t> республиканских органов государственного управления, местных исполнительных и распорядительных органов, граждан </a:t>
          </a:r>
          <a:r>
            <a:rPr lang="ru-RU" sz="1200" b="1" kern="1200" dirty="0"/>
            <a:t>экологической информацией</a:t>
          </a:r>
          <a:r>
            <a:rPr lang="ru-RU" sz="1200" kern="1200" dirty="0"/>
            <a:t>; 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организацию пропаганды экологических знаний</a:t>
          </a:r>
          <a:r>
            <a:rPr lang="ru-RU" sz="1200" kern="1200" dirty="0"/>
            <a:t>, участие в создании системы просвещения, образования и воспитания </a:t>
          </a:r>
          <a:r>
            <a:rPr lang="ru-RU" sz="1200" b="1" kern="1200" dirty="0"/>
            <a:t>в области охраны окружающей среды</a:t>
          </a:r>
          <a:r>
            <a:rPr lang="ru-RU" sz="1200" kern="1200" dirty="0"/>
            <a:t>;</a:t>
          </a:r>
          <a:endParaRPr lang="en-US" sz="1200" kern="1200" dirty="0"/>
        </a:p>
        <a:p>
          <a:pPr marL="0" lvl="0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/>
            <a:t>- обеспечение функционирования Национальной системы мониторинга окружающей среды</a:t>
          </a:r>
          <a:r>
            <a:rPr lang="ru-RU" sz="1200" kern="1200" dirty="0"/>
            <a:t>, контроль выбросов химических веществ в атмосферный воздух, сбросов в поверхностные водоемы, накопления и утилизации отходов, содержания химических веществ в подземных водах.</a:t>
          </a:r>
          <a:endParaRPr lang="en-US" sz="1200" kern="1200" dirty="0"/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/>
            <a:t>Источник: </a:t>
          </a:r>
          <a:r>
            <a:rPr lang="ru-RU" sz="1200" i="1" kern="1200" dirty="0">
              <a:hlinkClick xmlns:r="http://schemas.openxmlformats.org/officeDocument/2006/relationships" r:id="rId1"/>
            </a:rPr>
            <a:t>https://www.minpriroda.gov.by/ru/new_url_1439334141-ru/</a:t>
          </a:r>
          <a:endParaRPr lang="ru-RU" sz="1050" kern="1200" dirty="0"/>
        </a:p>
      </dsp:txBody>
      <dsp:txXfrm>
        <a:off x="35900" y="0"/>
        <a:ext cx="6602920" cy="5230730"/>
      </dsp:txXfrm>
    </dsp:sp>
    <dsp:sp modelId="{DDE63330-72B7-434B-B79E-87BC74F263A3}">
      <dsp:nvSpPr>
        <dsp:cNvPr id="0" name=""/>
        <dsp:cNvSpPr/>
      </dsp:nvSpPr>
      <dsp:spPr>
        <a:xfrm>
          <a:off x="175531" y="1490538"/>
          <a:ext cx="895374" cy="943460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1496DE-37CD-4BDB-BAFC-ABF7DE7BBE34}" type="datetime1">
              <a:rPr kumimoji="1" lang="ru-RU" altLang="ja-JP" smtClean="0">
                <a:latin typeface="Calibri" panose="020F0502020204030204" pitchFamily="34" charset="0"/>
              </a:rPr>
              <a:t>21.04.2023</a:t>
            </a:fld>
            <a:endParaRPr kumimoji="1" lang="ru-RU" altLang="ja-JP" dirty="0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A9DA307-077D-4A70-A5DF-0F3D068F877B}" type="slidenum">
              <a:rPr kumimoji="1" lang="ru-RU" altLang="ja-JP" smtClean="0">
                <a:latin typeface="Calibri" panose="020F0502020204030204" pitchFamily="34" charset="0"/>
              </a:rPr>
              <a:t>‹#›</a:t>
            </a:fld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475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kumimoji="1" lang="ru-RU" altLang="ja-JP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9D350E3-C984-418B-9103-78DCF3B1C04C}" type="datetime1">
              <a:rPr kumimoji="1" lang="ru-RU" altLang="ja-JP" smtClean="0"/>
              <a:pPr/>
              <a:t>21.04.2023</a:t>
            </a:fld>
            <a:endParaRPr kumimoji="1" lang="ru-RU" altLang="ja-JP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altLang="ja-JP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  <a:endParaRPr kumimoji="1" lang="ru-RU" altLang="ja-JP" noProof="0" dirty="0"/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  <a:endParaRPr kumimoji="1" lang="ru-RU" altLang="ja-JP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kumimoji="1" lang="ru-RU" altLang="ja-JP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BA9A4A7-0402-4504-B055-FFA66061EA3B}" type="slidenum">
              <a:rPr kumimoji="1" lang="ru-RU" altLang="ja-JP" smtClean="0"/>
              <a:pPr/>
              <a:t>‹#›</a:t>
            </a:fld>
            <a:endParaRPr kumimoji="1" lang="ru-RU" altLang="ja-JP" dirty="0"/>
          </a:p>
        </p:txBody>
      </p:sp>
    </p:spTree>
    <p:extLst>
      <p:ext uri="{BB962C8B-B14F-4D97-AF65-F5344CB8AC3E}">
        <p14:creationId xmlns:p14="http://schemas.microsoft.com/office/powerpoint/2010/main" val="289389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7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75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0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8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0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88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ru-RU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7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тупительный текст, рекламный текст и указание других автор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 descr="Заполнитель для изображения на обложке книги">
            <a:extLst>
              <a:ext uri="{FF2B5EF4-FFF2-40B4-BE49-F238E27FC236}">
                <a16:creationId xmlns:a16="http://schemas.microsoft.com/office/drawing/2014/main" id="{8E6A5D66-8AEE-40E7-BF78-B9BE2735D7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1200" y="241200"/>
            <a:ext cx="6375600" cy="86616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900" i="1"/>
            </a:lvl1pPr>
          </a:lstStyle>
          <a:p>
            <a:pPr rtl="0"/>
            <a:r>
              <a:rPr lang="ru-RU" noProof="0" dirty="0"/>
              <a:t>Вставьте или перетащите свое изображение для обложки книги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1200" y="5638801"/>
            <a:ext cx="4572000" cy="241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576000" rtlCol="0" anchor="t"/>
          <a:lstStyle>
            <a:lvl1pPr algn="l">
              <a:lnSpc>
                <a:spcPct val="60000"/>
              </a:lnSpc>
              <a:spcAft>
                <a:spcPts val="0"/>
              </a:spcAft>
              <a:defRPr sz="8000" b="1" spc="-300"/>
            </a:lvl1pPr>
          </a:lstStyle>
          <a:p>
            <a:pPr rtl="0"/>
            <a:r>
              <a:rPr lang="ru-RU" noProof="0" dirty="0"/>
              <a:t>Название </a:t>
            </a:r>
            <a:br>
              <a:rPr lang="ru-RU" noProof="0" dirty="0"/>
            </a:br>
            <a:r>
              <a:rPr lang="ru-RU" noProof="0" dirty="0"/>
              <a:t>книги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D8D1AB9-FDF4-4F55-B1FB-88904C28CC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855" y="5828903"/>
            <a:ext cx="3989070" cy="162000"/>
          </a:xfrm>
          <a:solidFill>
            <a:schemeClr val="bg1"/>
          </a:solidFill>
        </p:spPr>
        <p:txBody>
          <a:bodyPr lIns="72000" rtlCol="0"/>
          <a:lstStyle>
            <a:lvl1pPr marL="0" indent="0" algn="l">
              <a:buNone/>
              <a:defRPr sz="10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-RU" noProof="0" dirty="0"/>
              <a:t>Название серии или вступительный текст</a:t>
            </a:r>
          </a:p>
        </p:txBody>
      </p:sp>
      <p:sp>
        <p:nvSpPr>
          <p:cNvPr id="3" name="Автор"/>
          <p:cNvSpPr>
            <a:spLocks noGrp="1"/>
          </p:cNvSpPr>
          <p:nvPr>
            <p:ph type="subTitle" idx="1" hasCustomPrompt="1"/>
          </p:nvPr>
        </p:nvSpPr>
        <p:spPr>
          <a:xfrm>
            <a:off x="565150" y="7585734"/>
            <a:ext cx="3989070" cy="349187"/>
          </a:xfrm>
        </p:spPr>
        <p:txBody>
          <a:bodyPr rtlCol="0"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dirty="0"/>
              <a:t>Имя автора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5A48359-DD84-4EA8-898E-AD4505F4A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8360917"/>
            <a:ext cx="3883025" cy="16668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Дополнительное указание авторов / художник-оформитель примера</a:t>
            </a:r>
          </a:p>
        </p:txBody>
      </p:sp>
      <p:sp>
        <p:nvSpPr>
          <p:cNvPr id="12" name="Текст 11" descr="Рекламный текст">
            <a:extLst>
              <a:ext uri="{FF2B5EF4-FFF2-40B4-BE49-F238E27FC236}">
                <a16:creationId xmlns:a16="http://schemas.microsoft.com/office/drawing/2014/main" id="{08398FBE-8FDF-4457-A6D5-1762E17B29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600000">
            <a:off x="4536086" y="551434"/>
            <a:ext cx="1749425" cy="1749425"/>
          </a:xfrm>
          <a:prstGeom prst="star32">
            <a:avLst>
              <a:gd name="adj" fmla="val 4664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Рекламный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211339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524000"/>
            <a:ext cx="1594485" cy="2926080"/>
          </a:xfrm>
        </p:spPr>
        <p:txBody>
          <a:bodyPr anchor="b">
            <a:normAutofit/>
          </a:bodyPr>
          <a:lstStyle>
            <a:lvl1pPr>
              <a:defRPr sz="21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701" y="1158240"/>
            <a:ext cx="4114800" cy="682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450080"/>
            <a:ext cx="1594485" cy="3413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3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524000"/>
            <a:ext cx="1594485" cy="2926080"/>
          </a:xfrm>
        </p:spPr>
        <p:txBody>
          <a:bodyPr anchor="b">
            <a:normAutofit/>
          </a:bodyPr>
          <a:lstStyle>
            <a:lvl1pPr>
              <a:defRPr sz="21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08488" y="1023225"/>
            <a:ext cx="4564817" cy="7107936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454136"/>
            <a:ext cx="1594485" cy="3413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68244" y="8475136"/>
            <a:ext cx="3325229" cy="4868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8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13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4312" y="1320800"/>
            <a:ext cx="1585913" cy="660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5701" y="1158240"/>
            <a:ext cx="4114800" cy="682752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31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ступительный текст, рекламный текст и указание других автор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 descr="Заполнитель для изображения на обложке книги">
            <a:extLst>
              <a:ext uri="{FF2B5EF4-FFF2-40B4-BE49-F238E27FC236}">
                <a16:creationId xmlns:a16="http://schemas.microsoft.com/office/drawing/2014/main" id="{8E6A5D66-8AEE-40E7-BF78-B9BE2735D7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1200" y="241200"/>
            <a:ext cx="6375600" cy="86616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900" i="1"/>
            </a:lvl1pPr>
          </a:lstStyle>
          <a:p>
            <a:pPr rtl="0"/>
            <a:r>
              <a:rPr lang="ru-RU" noProof="0" dirty="0"/>
              <a:t>Вставьте или перетащите свое изображение для обложки книги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1200" y="5638801"/>
            <a:ext cx="4572000" cy="241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576000" rtlCol="0" anchor="t"/>
          <a:lstStyle>
            <a:lvl1pPr algn="l">
              <a:lnSpc>
                <a:spcPct val="60000"/>
              </a:lnSpc>
              <a:spcAft>
                <a:spcPts val="0"/>
              </a:spcAft>
              <a:defRPr sz="8000" b="1" spc="-300"/>
            </a:lvl1pPr>
          </a:lstStyle>
          <a:p>
            <a:pPr rtl="0"/>
            <a:r>
              <a:rPr lang="ru-RU" noProof="0" dirty="0"/>
              <a:t>Название </a:t>
            </a:r>
            <a:br>
              <a:rPr lang="ru-RU" noProof="0" dirty="0"/>
            </a:br>
            <a:r>
              <a:rPr lang="ru-RU" noProof="0" dirty="0"/>
              <a:t>книги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D8D1AB9-FDF4-4F55-B1FB-88904C28CC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855" y="5828903"/>
            <a:ext cx="3989070" cy="162000"/>
          </a:xfrm>
          <a:solidFill>
            <a:schemeClr val="bg1"/>
          </a:solidFill>
        </p:spPr>
        <p:txBody>
          <a:bodyPr lIns="72000" rtlCol="0"/>
          <a:lstStyle>
            <a:lvl1pPr marL="0" indent="0" algn="l">
              <a:buNone/>
              <a:defRPr sz="10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-RU" noProof="0" dirty="0"/>
              <a:t>Название серии или вступительный текст</a:t>
            </a:r>
          </a:p>
        </p:txBody>
      </p:sp>
      <p:sp>
        <p:nvSpPr>
          <p:cNvPr id="3" name="Автор"/>
          <p:cNvSpPr>
            <a:spLocks noGrp="1"/>
          </p:cNvSpPr>
          <p:nvPr>
            <p:ph type="subTitle" idx="1" hasCustomPrompt="1"/>
          </p:nvPr>
        </p:nvSpPr>
        <p:spPr>
          <a:xfrm>
            <a:off x="565150" y="7585734"/>
            <a:ext cx="3989070" cy="349187"/>
          </a:xfrm>
        </p:spPr>
        <p:txBody>
          <a:bodyPr rtlCol="0"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dirty="0"/>
              <a:t>Имя автора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5A48359-DD84-4EA8-898E-AD4505F4A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8360917"/>
            <a:ext cx="3883025" cy="16668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Дополнительное указание авторов / художник-оформитель примера</a:t>
            </a:r>
          </a:p>
        </p:txBody>
      </p:sp>
      <p:sp>
        <p:nvSpPr>
          <p:cNvPr id="12" name="Текст 11" descr="Рекламный текст">
            <a:extLst>
              <a:ext uri="{FF2B5EF4-FFF2-40B4-BE49-F238E27FC236}">
                <a16:creationId xmlns:a16="http://schemas.microsoft.com/office/drawing/2014/main" id="{08398FBE-8FDF-4457-A6D5-1762E17B29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600000">
            <a:off x="4536086" y="551434"/>
            <a:ext cx="1749425" cy="1749425"/>
          </a:xfrm>
          <a:prstGeom prst="star32">
            <a:avLst>
              <a:gd name="adj" fmla="val 4664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Рекламный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7917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59" y="243839"/>
            <a:ext cx="6583680" cy="865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364" y="1176501"/>
            <a:ext cx="5606415" cy="390144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5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612" y="5159514"/>
            <a:ext cx="4931921" cy="1850887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350"/>
            </a:lvl2pPr>
            <a:lvl3pPr marL="514350" indent="0" algn="ctr">
              <a:buNone/>
              <a:defRPr sz="1350"/>
            </a:lvl3pPr>
            <a:lvl4pPr marL="771525" indent="0" algn="ctr">
              <a:buNone/>
              <a:defRPr sz="1125"/>
            </a:lvl4pPr>
            <a:lvl5pPr marL="1028700" indent="0" algn="ctr">
              <a:buNone/>
              <a:defRPr sz="1125"/>
            </a:lvl5pPr>
            <a:lvl6pPr marL="1285875" indent="0" algn="ctr">
              <a:buNone/>
              <a:defRPr sz="1125"/>
            </a:lvl6pPr>
            <a:lvl7pPr marL="1543050" indent="0" algn="ctr">
              <a:buNone/>
              <a:defRPr sz="1125"/>
            </a:lvl7pPr>
            <a:lvl8pPr marL="1800225" indent="0" algn="ctr">
              <a:buNone/>
              <a:defRPr sz="1125"/>
            </a:lvl8pPr>
            <a:lvl9pPr marL="2057400" indent="0" algn="ctr">
              <a:buNone/>
              <a:defRPr sz="11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12997" y="4978400"/>
            <a:ext cx="46291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68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69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4" y="1564767"/>
            <a:ext cx="5606415" cy="39014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5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834" y="5539360"/>
            <a:ext cx="4932617" cy="1818408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14425" y="5360544"/>
            <a:ext cx="46291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779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2743199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5532" y="2743200"/>
            <a:ext cx="2674620" cy="536448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92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2668681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3628644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26410" y="2665376"/>
            <a:ext cx="2674620" cy="10363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26410" y="3625763"/>
            <a:ext cx="2674620" cy="4511040"/>
          </a:xfrm>
        </p:spPr>
        <p:txBody>
          <a:bodyPr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5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ступительный текст, рекламный текст и указание других автор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 descr="Заполнитель для изображения на обложке книги">
            <a:extLst>
              <a:ext uri="{FF2B5EF4-FFF2-40B4-BE49-F238E27FC236}">
                <a16:creationId xmlns:a16="http://schemas.microsoft.com/office/drawing/2014/main" id="{8E6A5D66-8AEE-40E7-BF78-B9BE2735D7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1200" y="241200"/>
            <a:ext cx="6375600" cy="86616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900" i="1"/>
            </a:lvl1pPr>
          </a:lstStyle>
          <a:p>
            <a:pPr rtl="0"/>
            <a:r>
              <a:rPr lang="ru-RU" noProof="0" dirty="0"/>
              <a:t>Вставьте или перетащите свое изображение для обложки книги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1200" y="5638801"/>
            <a:ext cx="4572000" cy="241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576000" rtlCol="0" anchor="t"/>
          <a:lstStyle>
            <a:lvl1pPr algn="l">
              <a:lnSpc>
                <a:spcPct val="60000"/>
              </a:lnSpc>
              <a:spcAft>
                <a:spcPts val="0"/>
              </a:spcAft>
              <a:defRPr sz="8000" b="1" spc="-300"/>
            </a:lvl1pPr>
          </a:lstStyle>
          <a:p>
            <a:pPr rtl="0"/>
            <a:r>
              <a:rPr lang="ru-RU" noProof="0" dirty="0"/>
              <a:t>Название </a:t>
            </a:r>
            <a:br>
              <a:rPr lang="ru-RU" noProof="0" dirty="0"/>
            </a:br>
            <a:r>
              <a:rPr lang="ru-RU" noProof="0" dirty="0"/>
              <a:t>книги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D8D1AB9-FDF4-4F55-B1FB-88904C28CC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855" y="5828903"/>
            <a:ext cx="3989070" cy="162000"/>
          </a:xfrm>
          <a:solidFill>
            <a:schemeClr val="bg1"/>
          </a:solidFill>
        </p:spPr>
        <p:txBody>
          <a:bodyPr lIns="72000" rtlCol="0"/>
          <a:lstStyle>
            <a:lvl1pPr marL="0" indent="0" algn="l">
              <a:buNone/>
              <a:defRPr sz="10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-RU" noProof="0" dirty="0"/>
              <a:t>Название серии или вступительный текст</a:t>
            </a:r>
          </a:p>
        </p:txBody>
      </p:sp>
      <p:sp>
        <p:nvSpPr>
          <p:cNvPr id="3" name="Автор"/>
          <p:cNvSpPr>
            <a:spLocks noGrp="1"/>
          </p:cNvSpPr>
          <p:nvPr>
            <p:ph type="subTitle" idx="1" hasCustomPrompt="1"/>
          </p:nvPr>
        </p:nvSpPr>
        <p:spPr>
          <a:xfrm>
            <a:off x="565150" y="7585734"/>
            <a:ext cx="3989070" cy="349187"/>
          </a:xfrm>
        </p:spPr>
        <p:txBody>
          <a:bodyPr rtlCol="0"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dirty="0"/>
              <a:t>Имя автора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5A48359-DD84-4EA8-898E-AD4505F4A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8360917"/>
            <a:ext cx="3883025" cy="16668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Дополнительное указание авторов / художник-оформитель примера</a:t>
            </a:r>
          </a:p>
        </p:txBody>
      </p:sp>
      <p:sp>
        <p:nvSpPr>
          <p:cNvPr id="12" name="Текст 11" descr="Рекламный текст">
            <a:extLst>
              <a:ext uri="{FF2B5EF4-FFF2-40B4-BE49-F238E27FC236}">
                <a16:creationId xmlns:a16="http://schemas.microsoft.com/office/drawing/2014/main" id="{08398FBE-8FDF-4457-A6D5-1762E17B29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600000">
            <a:off x="4536086" y="551434"/>
            <a:ext cx="1749425" cy="1749425"/>
          </a:xfrm>
          <a:prstGeom prst="star32">
            <a:avLst>
              <a:gd name="adj" fmla="val 4664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Рекламный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5604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57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62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985" y="1463040"/>
            <a:ext cx="3112229" cy="621792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9014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15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1463040"/>
            <a:ext cx="2125980" cy="231648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25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4331" y="1426464"/>
            <a:ext cx="3193277" cy="6193537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8" y="3779520"/>
            <a:ext cx="2125980" cy="38404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56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85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79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1016000"/>
            <a:ext cx="1307306" cy="7213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1016000"/>
            <a:ext cx="4179094" cy="7213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81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ступительный текст, рекламный текст и указание других автор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 descr="Заполнитель для изображения на обложке книги">
            <a:extLst>
              <a:ext uri="{FF2B5EF4-FFF2-40B4-BE49-F238E27FC236}">
                <a16:creationId xmlns:a16="http://schemas.microsoft.com/office/drawing/2014/main" id="{8E6A5D66-8AEE-40E7-BF78-B9BE2735D7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1200" y="241200"/>
            <a:ext cx="6375600" cy="86616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900" i="1"/>
            </a:lvl1pPr>
          </a:lstStyle>
          <a:p>
            <a:pPr rtl="0"/>
            <a:r>
              <a:rPr lang="ru-RU" noProof="0" dirty="0"/>
              <a:t>Вставьте или перетащите свое изображение для обложки книги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1200" y="5638801"/>
            <a:ext cx="4572000" cy="241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576000" rtlCol="0" anchor="t"/>
          <a:lstStyle>
            <a:lvl1pPr algn="l">
              <a:lnSpc>
                <a:spcPct val="60000"/>
              </a:lnSpc>
              <a:spcAft>
                <a:spcPts val="0"/>
              </a:spcAft>
              <a:defRPr sz="8000" b="1" spc="-300"/>
            </a:lvl1pPr>
          </a:lstStyle>
          <a:p>
            <a:pPr rtl="0"/>
            <a:r>
              <a:rPr lang="ru-RU" noProof="0" dirty="0"/>
              <a:t>Название </a:t>
            </a:r>
            <a:br>
              <a:rPr lang="ru-RU" noProof="0" dirty="0"/>
            </a:br>
            <a:r>
              <a:rPr lang="ru-RU" noProof="0" dirty="0"/>
              <a:t>книги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D8D1AB9-FDF4-4F55-B1FB-88904C28CC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855" y="5828903"/>
            <a:ext cx="3989070" cy="162000"/>
          </a:xfrm>
          <a:solidFill>
            <a:schemeClr val="bg1"/>
          </a:solidFill>
        </p:spPr>
        <p:txBody>
          <a:bodyPr lIns="72000" rtlCol="0"/>
          <a:lstStyle>
            <a:lvl1pPr marL="0" indent="0" algn="l">
              <a:buNone/>
              <a:defRPr sz="10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ru-RU" noProof="0" dirty="0"/>
              <a:t>Название серии или вступительный текст</a:t>
            </a:r>
          </a:p>
        </p:txBody>
      </p:sp>
      <p:sp>
        <p:nvSpPr>
          <p:cNvPr id="3" name="Автор"/>
          <p:cNvSpPr>
            <a:spLocks noGrp="1"/>
          </p:cNvSpPr>
          <p:nvPr>
            <p:ph type="subTitle" idx="1" hasCustomPrompt="1"/>
          </p:nvPr>
        </p:nvSpPr>
        <p:spPr>
          <a:xfrm>
            <a:off x="565150" y="7585734"/>
            <a:ext cx="3989070" cy="349187"/>
          </a:xfrm>
        </p:spPr>
        <p:txBody>
          <a:bodyPr rtlCol="0"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dirty="0"/>
              <a:t>Имя автора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5A48359-DD84-4EA8-898E-AD4505F4AD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50" y="8360917"/>
            <a:ext cx="3883025" cy="166687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Дополнительное указание авторов / художник-оформитель примера</a:t>
            </a:r>
          </a:p>
        </p:txBody>
      </p:sp>
      <p:sp>
        <p:nvSpPr>
          <p:cNvPr id="12" name="Текст 11" descr="Рекламный текст">
            <a:extLst>
              <a:ext uri="{FF2B5EF4-FFF2-40B4-BE49-F238E27FC236}">
                <a16:creationId xmlns:a16="http://schemas.microsoft.com/office/drawing/2014/main" id="{08398FBE-8FDF-4457-A6D5-1762E17B29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600000">
            <a:off x="4536086" y="551434"/>
            <a:ext cx="1749425" cy="1749425"/>
          </a:xfrm>
          <a:prstGeom prst="star32">
            <a:avLst>
              <a:gd name="adj" fmla="val 4664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 dirty="0"/>
              <a:t>Рекламный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508079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471" y="1027290"/>
            <a:ext cx="6065044" cy="44704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539" spc="-83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77" y="5597879"/>
            <a:ext cx="5190863" cy="2194560"/>
          </a:xfrm>
        </p:spPr>
        <p:txBody>
          <a:bodyPr>
            <a:normAutofit/>
          </a:bodyPr>
          <a:lstStyle>
            <a:lvl1pPr marL="0" indent="0" algn="l">
              <a:buNone/>
              <a:defRPr sz="1939">
                <a:solidFill>
                  <a:srgbClr val="262626"/>
                </a:solidFill>
                <a:latin typeface="+mj-lt"/>
              </a:defRPr>
            </a:lvl1pPr>
            <a:lvl2pPr marL="316531" indent="0" algn="ctr">
              <a:buNone/>
              <a:defRPr sz="1939"/>
            </a:lvl2pPr>
            <a:lvl3pPr marL="633062" indent="0" algn="ctr">
              <a:buNone/>
              <a:defRPr sz="1662"/>
            </a:lvl3pPr>
            <a:lvl4pPr marL="949593" indent="0" algn="ctr">
              <a:buNone/>
              <a:defRPr sz="1385"/>
            </a:lvl4pPr>
            <a:lvl5pPr marL="1266124" indent="0" algn="ctr">
              <a:buNone/>
              <a:defRPr sz="1385"/>
            </a:lvl5pPr>
            <a:lvl6pPr marL="1582655" indent="0" algn="ctr">
              <a:buNone/>
              <a:defRPr sz="1385"/>
            </a:lvl6pPr>
            <a:lvl7pPr marL="1899186" indent="0" algn="ctr">
              <a:buNone/>
              <a:defRPr sz="1385"/>
            </a:lvl7pPr>
            <a:lvl8pPr marL="2215717" indent="0" algn="ctr">
              <a:buNone/>
              <a:defRPr sz="1385"/>
            </a:lvl8pPr>
            <a:lvl9pPr marL="2532248" indent="0" algn="ctr">
              <a:buNone/>
              <a:defRPr sz="138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defTabSz="422041"/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defTabSz="422041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422041"/>
            <a:fld id="{A85E40B9-15F2-1449-9158-7CF40A86E617}" type="slidenum">
              <a:rPr lang="ru-RU" smtClean="0"/>
              <a:pPr defTabSz="422041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76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76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72" y="1023225"/>
            <a:ext cx="6064187" cy="4474464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539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75" y="5583033"/>
            <a:ext cx="5189792" cy="2194560"/>
          </a:xfrm>
        </p:spPr>
        <p:txBody>
          <a:bodyPr anchor="t">
            <a:normAutofit/>
          </a:bodyPr>
          <a:lstStyle>
            <a:lvl1pPr marL="0" indent="0">
              <a:buNone/>
              <a:defRPr sz="1939">
                <a:solidFill>
                  <a:schemeClr val="tx1"/>
                </a:solidFill>
                <a:latin typeface="+mj-lt"/>
              </a:defRPr>
            </a:lvl1pPr>
            <a:lvl2pPr marL="316531" indent="0">
              <a:buNone/>
              <a:defRPr sz="1246">
                <a:solidFill>
                  <a:schemeClr val="tx1">
                    <a:tint val="75000"/>
                  </a:schemeClr>
                </a:solidFill>
              </a:defRPr>
            </a:lvl2pPr>
            <a:lvl3pPr marL="633062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959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612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8265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9186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1571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3224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1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16001"/>
            <a:ext cx="5142161" cy="711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5214523" y="1016001"/>
            <a:ext cx="1645492" cy="7112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790" y="1731264"/>
            <a:ext cx="4114800" cy="4340352"/>
          </a:xfrm>
        </p:spPr>
        <p:txBody>
          <a:bodyPr anchor="b">
            <a:normAutofit/>
          </a:bodyPr>
          <a:lstStyle>
            <a:lvl1pPr algn="l">
              <a:defRPr sz="4050" spc="-75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58" y="6226995"/>
            <a:ext cx="4114800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7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620" y="2657856"/>
            <a:ext cx="2854643" cy="5023104"/>
          </a:xfrm>
        </p:spPr>
        <p:txBody>
          <a:bodyPr/>
          <a:lstStyle>
            <a:lvl1pPr>
              <a:defRPr sz="1523"/>
            </a:lvl1pPr>
            <a:lvl2pPr>
              <a:defRPr sz="1315"/>
            </a:lvl2pPr>
            <a:lvl3pPr>
              <a:defRPr sz="1177"/>
            </a:lvl3pPr>
            <a:lvl4pPr>
              <a:defRPr sz="1038"/>
            </a:lvl4pPr>
            <a:lvl5pPr>
              <a:defRPr sz="969"/>
            </a:lvl5pPr>
            <a:lvl6pPr>
              <a:defRPr sz="969"/>
            </a:lvl6pPr>
            <a:lvl7pPr>
              <a:defRPr sz="969"/>
            </a:lvl7pPr>
            <a:lvl8pPr>
              <a:defRPr sz="969"/>
            </a:lvl8pPr>
            <a:lvl9pPr>
              <a:defRPr sz="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8304" y="2657856"/>
            <a:ext cx="2854643" cy="5023104"/>
          </a:xfrm>
        </p:spPr>
        <p:txBody>
          <a:bodyPr/>
          <a:lstStyle>
            <a:lvl1pPr>
              <a:defRPr sz="1523"/>
            </a:lvl1pPr>
            <a:lvl2pPr>
              <a:defRPr sz="1315"/>
            </a:lvl2pPr>
            <a:lvl3pPr>
              <a:defRPr sz="1177"/>
            </a:lvl3pPr>
            <a:lvl4pPr>
              <a:defRPr sz="1038"/>
            </a:lvl4pPr>
            <a:lvl5pPr>
              <a:defRPr sz="969"/>
            </a:lvl5pPr>
            <a:lvl6pPr>
              <a:defRPr sz="969"/>
            </a:lvl6pPr>
            <a:lvl7pPr>
              <a:defRPr sz="969"/>
            </a:lvl7pPr>
            <a:lvl8pPr>
              <a:defRPr sz="969"/>
            </a:lvl8pPr>
            <a:lvl9pPr>
              <a:defRPr sz="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60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620" y="2709334"/>
            <a:ext cx="2854643" cy="9645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385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16531" indent="0">
              <a:buNone/>
              <a:defRPr sz="1385" b="1"/>
            </a:lvl2pPr>
            <a:lvl3pPr marL="633062" indent="0">
              <a:buNone/>
              <a:defRPr sz="1246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620" y="3648200"/>
            <a:ext cx="2854643" cy="4267200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108"/>
            </a:lvl3pPr>
            <a:lvl4pPr>
              <a:defRPr sz="969"/>
            </a:lvl4pPr>
            <a:lvl5pPr>
              <a:defRPr sz="969"/>
            </a:lvl5pPr>
            <a:lvl6pPr>
              <a:defRPr sz="969"/>
            </a:lvl6pPr>
            <a:lvl7pPr>
              <a:defRPr sz="969"/>
            </a:lvl7pPr>
            <a:lvl8pPr>
              <a:defRPr sz="969"/>
            </a:lvl8pPr>
            <a:lvl9pPr>
              <a:defRPr sz="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74733" y="2706624"/>
            <a:ext cx="2854643" cy="96316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385" b="0" cap="all" baseline="0">
                <a:latin typeface="+mj-lt"/>
              </a:defRPr>
            </a:lvl1pPr>
            <a:lvl2pPr marL="316531" indent="0">
              <a:buNone/>
              <a:defRPr sz="1385" b="1"/>
            </a:lvl2pPr>
            <a:lvl3pPr marL="633062" indent="0">
              <a:buNone/>
              <a:defRPr sz="1246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74733" y="3645408"/>
            <a:ext cx="2854643" cy="4267200"/>
          </a:xfrm>
        </p:spPr>
        <p:txBody>
          <a:bodyPr/>
          <a:lstStyle>
            <a:lvl1pPr>
              <a:defRPr sz="1454"/>
            </a:lvl1pPr>
            <a:lvl2pPr>
              <a:defRPr sz="1246"/>
            </a:lvl2pPr>
            <a:lvl3pPr>
              <a:defRPr sz="1108"/>
            </a:lvl3pPr>
            <a:lvl4pPr>
              <a:defRPr sz="969"/>
            </a:lvl4pPr>
            <a:lvl5pPr>
              <a:defRPr sz="969"/>
            </a:lvl5pPr>
            <a:lvl6pPr>
              <a:defRPr sz="969"/>
            </a:lvl6pPr>
            <a:lvl7pPr>
              <a:defRPr sz="969"/>
            </a:lvl7pPr>
            <a:lvl8pPr>
              <a:defRPr sz="969"/>
            </a:lvl8pPr>
            <a:lvl9pPr>
              <a:defRPr sz="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71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90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3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6250" y="0"/>
            <a:ext cx="257175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47041" y="723042"/>
            <a:ext cx="1903095" cy="256032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49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016000"/>
            <a:ext cx="3429000" cy="6096000"/>
          </a:xfrm>
        </p:spPr>
        <p:txBody>
          <a:bodyPr/>
          <a:lstStyle>
            <a:lvl1pPr>
              <a:defRPr sz="1523"/>
            </a:lvl1pPr>
            <a:lvl2pPr>
              <a:defRPr sz="1315"/>
            </a:lvl2pPr>
            <a:lvl3pPr>
              <a:defRPr sz="1177"/>
            </a:lvl3pPr>
            <a:lvl4pPr>
              <a:defRPr sz="1038"/>
            </a:lvl4pPr>
            <a:lvl5pPr>
              <a:defRPr sz="969"/>
            </a:lvl5pPr>
            <a:lvl6pPr>
              <a:defRPr sz="969"/>
            </a:lvl6pPr>
            <a:lvl7pPr>
              <a:defRPr sz="969"/>
            </a:lvl7pPr>
            <a:lvl8pPr>
              <a:defRPr sz="969"/>
            </a:lvl8pPr>
            <a:lvl9pPr>
              <a:defRPr sz="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5240" y="3349085"/>
            <a:ext cx="1911668" cy="4169316"/>
          </a:xfrm>
        </p:spPr>
        <p:txBody>
          <a:bodyPr>
            <a:normAutofit/>
          </a:bodyPr>
          <a:lstStyle>
            <a:lvl1pPr marL="0" marR="0" indent="0" algn="l" defTabSz="633062" rtl="0" eaLnBrk="1" fontAlgn="auto" latinLnBrk="0" hangingPunct="1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38">
                <a:solidFill>
                  <a:srgbClr val="404040"/>
                </a:solidFill>
              </a:defRPr>
            </a:lvl1pPr>
            <a:lvl2pPr marL="316531" indent="0">
              <a:buNone/>
              <a:defRPr sz="831"/>
            </a:lvl2pPr>
            <a:lvl3pPr marL="633062" indent="0">
              <a:buNone/>
              <a:defRPr sz="692"/>
            </a:lvl3pPr>
            <a:lvl4pPr marL="949593" indent="0">
              <a:buNone/>
              <a:defRPr sz="623"/>
            </a:lvl4pPr>
            <a:lvl5pPr marL="1266124" indent="0">
              <a:buNone/>
              <a:defRPr sz="623"/>
            </a:lvl5pPr>
            <a:lvl6pPr marL="1582655" indent="0">
              <a:buNone/>
              <a:defRPr sz="623"/>
            </a:lvl6pPr>
            <a:lvl7pPr marL="1899186" indent="0">
              <a:buNone/>
              <a:defRPr sz="623"/>
            </a:lvl7pPr>
            <a:lvl8pPr marL="2215717" indent="0">
              <a:buNone/>
              <a:defRPr sz="623"/>
            </a:lvl8pPr>
            <a:lvl9pPr marL="2532248" indent="0">
              <a:buNone/>
              <a:defRPr sz="623"/>
            </a:lvl9pPr>
          </a:lstStyle>
          <a:p>
            <a:pPr marL="0" marR="0" lvl="0" indent="0" algn="l" defTabSz="633062" rtl="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422041"/>
            <a:fld id="{A85E40B9-15F2-1449-9158-7CF40A86E617}" type="slidenum">
              <a:rPr lang="ru-RU" smtClean="0"/>
              <a:pPr defTabSz="422041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349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89" y="7224892"/>
            <a:ext cx="6064187" cy="81771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939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858000" cy="710793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554"/>
              </a:spcBef>
              <a:buNone/>
              <a:defRPr sz="2215">
                <a:solidFill>
                  <a:srgbClr val="4D4D4D"/>
                </a:solidFill>
              </a:defRPr>
            </a:lvl1pPr>
            <a:lvl2pPr marL="316531" indent="0">
              <a:buNone/>
              <a:defRPr sz="1939"/>
            </a:lvl2pPr>
            <a:lvl3pPr marL="633062" indent="0">
              <a:buNone/>
              <a:defRPr sz="1662"/>
            </a:lvl3pPr>
            <a:lvl4pPr marL="949593" indent="0">
              <a:buNone/>
              <a:defRPr sz="1385"/>
            </a:lvl4pPr>
            <a:lvl5pPr marL="1266124" indent="0">
              <a:buNone/>
              <a:defRPr sz="1385"/>
            </a:lvl5pPr>
            <a:lvl6pPr marL="1582655" indent="0">
              <a:buNone/>
              <a:defRPr sz="1385"/>
            </a:lvl6pPr>
            <a:lvl7pPr marL="1899186" indent="0">
              <a:buNone/>
              <a:defRPr sz="1385"/>
            </a:lvl7pPr>
            <a:lvl8pPr marL="2215717" indent="0">
              <a:buNone/>
              <a:defRPr sz="1385"/>
            </a:lvl8pPr>
            <a:lvl9pPr marL="2532248" indent="0">
              <a:buNone/>
              <a:defRPr sz="138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619" y="7879647"/>
            <a:ext cx="5191506" cy="7112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31"/>
              </a:spcBef>
              <a:buNone/>
              <a:defRPr sz="969">
                <a:solidFill>
                  <a:srgbClr val="262626"/>
                </a:solidFill>
              </a:defRPr>
            </a:lvl1pPr>
            <a:lvl2pPr marL="316531" indent="0">
              <a:buNone/>
              <a:defRPr sz="831"/>
            </a:lvl2pPr>
            <a:lvl3pPr marL="633062" indent="0">
              <a:buNone/>
              <a:defRPr sz="692"/>
            </a:lvl3pPr>
            <a:lvl4pPr marL="949593" indent="0">
              <a:buNone/>
              <a:defRPr sz="623"/>
            </a:lvl4pPr>
            <a:lvl5pPr marL="1266124" indent="0">
              <a:buNone/>
              <a:defRPr sz="623"/>
            </a:lvl5pPr>
            <a:lvl6pPr marL="1582655" indent="0">
              <a:buNone/>
              <a:defRPr sz="623"/>
            </a:lvl6pPr>
            <a:lvl7pPr marL="1899186" indent="0">
              <a:buNone/>
              <a:defRPr sz="623"/>
            </a:lvl7pPr>
            <a:lvl8pPr marL="2215717" indent="0">
              <a:buNone/>
              <a:defRPr sz="623"/>
            </a:lvl8pPr>
            <a:lvl9pPr marL="2532248" indent="0">
              <a:buNone/>
              <a:defRPr sz="6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defTabSz="422041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 defTabSz="422041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422041"/>
            <a:fld id="{A85E40B9-15F2-1449-9158-7CF40A86E617}" type="slidenum">
              <a:rPr lang="ru-RU" smtClean="0"/>
              <a:pPr defTabSz="422041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99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90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18473" y="927100"/>
            <a:ext cx="1478756" cy="6400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3983" y="952502"/>
            <a:ext cx="4350544" cy="7200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01" y="1731264"/>
            <a:ext cx="4114800" cy="4340352"/>
          </a:xfrm>
        </p:spPr>
        <p:txBody>
          <a:bodyPr anchor="b">
            <a:normAutofit/>
          </a:bodyPr>
          <a:lstStyle>
            <a:lvl1pPr>
              <a:defRPr sz="405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5988" y="6230112"/>
            <a:ext cx="4114800" cy="1219200"/>
          </a:xfrm>
        </p:spPr>
        <p:txBody>
          <a:bodyPr anchor="t">
            <a:normAutofit/>
          </a:bodyPr>
          <a:lstStyle>
            <a:lvl1pPr marL="0" indent="0">
              <a:buNone/>
              <a:defRPr sz="15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0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5701" y="1158240"/>
            <a:ext cx="1954530" cy="6827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693" y="1158240"/>
            <a:ext cx="1954530" cy="6827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1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5701" y="1364781"/>
            <a:ext cx="1954530" cy="107696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5701" y="2574581"/>
            <a:ext cx="1954530" cy="5364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7885" y="1364783"/>
            <a:ext cx="1954530" cy="108422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7885" y="2574581"/>
            <a:ext cx="1954530" cy="5364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6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22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5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450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31" r:id="rId2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11936"/>
            <a:ext cx="1937020" cy="71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67" y="1498451"/>
            <a:ext cx="1657959" cy="613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646424" y="1011936"/>
            <a:ext cx="216027" cy="7107936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6463" y="1152144"/>
            <a:ext cx="4114800" cy="6827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637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6463" y="8475136"/>
            <a:ext cx="332522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81702" y="8475136"/>
            <a:ext cx="86114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0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4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160" y="243840"/>
            <a:ext cx="6583680" cy="86563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812800"/>
            <a:ext cx="5554980" cy="180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9" y="2743200"/>
            <a:ext cx="5553490" cy="538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5" y="8298440"/>
            <a:ext cx="131010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396" y="8298440"/>
            <a:ext cx="265374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7862" y="8298440"/>
            <a:ext cx="95974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02870" algn="l" defTabSz="51435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65785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90090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9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12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27500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tx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690" y="666045"/>
            <a:ext cx="6059686" cy="221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405" y="2657858"/>
            <a:ext cx="6048971" cy="5021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764" y="8549929"/>
            <a:ext cx="231457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8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764" y="8739596"/>
            <a:ext cx="282892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8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defTabSz="422041"/>
            <a:endParaRPr lang="ru-RU" dirty="0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05895" y="7772999"/>
            <a:ext cx="1645920" cy="1862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231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 defTabSz="422041"/>
            <a:fld id="{A85E40B9-15F2-1449-9158-7CF40A86E617}" type="slidenum">
              <a:rPr lang="ru-RU" smtClean="0">
                <a:solidFill>
                  <a:srgbClr val="F0A22E">
                    <a:alpha val="20000"/>
                  </a:srgbClr>
                </a:solidFill>
              </a:rPr>
              <a:pPr defTabSz="422041"/>
              <a:t>‹#›</a:t>
            </a:fld>
            <a:endParaRPr lang="ru-RU" dirty="0">
              <a:solidFill>
                <a:srgbClr val="F0A22E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9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sldNum="0" hdr="0" ftr="0" dt="0"/>
  <p:txStyles>
    <p:titleStyle>
      <a:lvl1pPr algn="l" defTabSz="633062" rtl="0" eaLnBrk="1" latinLnBrk="0" hangingPunct="1">
        <a:lnSpc>
          <a:spcPct val="90000"/>
        </a:lnSpc>
        <a:spcBef>
          <a:spcPct val="0"/>
        </a:spcBef>
        <a:buNone/>
        <a:defRPr sz="3323" kern="1200" spc="-83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3306" indent="-63306" algn="l" defTabSz="633062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 "/>
        <a:defRPr sz="166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9919" indent="-237398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66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379837" indent="-379837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385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569756" indent="-569756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759674" indent="-759674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830790" indent="-158265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969255" indent="-158265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107720" indent="-158265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246185" indent="-158265" algn="l" defTabSz="633062" rtl="0" eaLnBrk="1" latinLnBrk="0" hangingPunct="1">
        <a:lnSpc>
          <a:spcPct val="85000"/>
        </a:lnSpc>
        <a:spcBef>
          <a:spcPts val="415"/>
        </a:spcBef>
        <a:buFont typeface="Arial" pitchFamily="34" charset="0"/>
        <a:buChar char=" "/>
        <a:defRPr sz="1246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29.pn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3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Layout" Target="../diagrams/layout18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diagramData" Target="../diagrams/data18.xml"/><Relationship Id="rId2" Type="http://schemas.openxmlformats.org/officeDocument/2006/relationships/diagramData" Target="../diagrams/data16.xml"/><Relationship Id="rId16" Type="http://schemas.microsoft.com/office/2007/relationships/diagramDrawing" Target="../diagrams/drawing1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diagramColors" Target="../diagrams/colors18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aeunion.org/docs/ru-ru/01413938/cncd_18052017_19" TargetMode="External"/><Relationship Id="rId2" Type="http://schemas.openxmlformats.org/officeDocument/2006/relationships/hyperlink" Target="http://www.unece.org/trans/danger/publi/ghs/ghs_welcome_e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saicm.org/" TargetMode="External"/><Relationship Id="rId4" Type="http://schemas.openxmlformats.org/officeDocument/2006/relationships/hyperlink" Target="https://ips3.belgiss.by/indexIps.ph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елосипед, оставленный перед желтой стеной">
            <a:extLst>
              <a:ext uri="{FF2B5EF4-FFF2-40B4-BE49-F238E27FC236}">
                <a16:creationId xmlns:a16="http://schemas.microsoft.com/office/drawing/2014/main" id="{05CC969D-B449-4FEB-A682-6AE90D347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71450"/>
            <a:ext cx="4903470" cy="8766810"/>
          </a:xfrm>
          <a:custGeom>
            <a:avLst/>
            <a:gdLst>
              <a:gd name="connsiteX0" fmla="*/ 0 w 6375600"/>
              <a:gd name="connsiteY0" fmla="*/ 0 h 8661600"/>
              <a:gd name="connsiteX1" fmla="*/ 6375600 w 6375600"/>
              <a:gd name="connsiteY1" fmla="*/ 0 h 8661600"/>
              <a:gd name="connsiteX2" fmla="*/ 6375600 w 6375600"/>
              <a:gd name="connsiteY2" fmla="*/ 8661600 h 8661600"/>
              <a:gd name="connsiteX3" fmla="*/ 0 w 6375600"/>
              <a:gd name="connsiteY3" fmla="*/ 8661600 h 86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5600" h="8661600">
                <a:moveTo>
                  <a:pt x="0" y="0"/>
                </a:moveTo>
                <a:lnTo>
                  <a:pt x="6375600" y="0"/>
                </a:lnTo>
                <a:lnTo>
                  <a:pt x="6375600" y="8661600"/>
                </a:lnTo>
                <a:lnTo>
                  <a:pt x="0" y="8661600"/>
                </a:lnTo>
                <a:close/>
              </a:path>
            </a:pathLst>
          </a:custGeo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18F84A8-4E59-4D29-BAF0-3D06D8756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339" y="1028700"/>
            <a:ext cx="6296761" cy="3670854"/>
          </a:xfrm>
          <a:solidFill>
            <a:schemeClr val="tx1"/>
          </a:solidFill>
        </p:spPr>
        <p:txBody>
          <a:bodyPr tIns="108000" rtlCol="0"/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E9302A"/>
                </a:solidFill>
              </a:rPr>
              <a:t>ДОРОЖНАЯ КАРТА</a:t>
            </a:r>
            <a:br>
              <a:rPr lang="ru-RU" sz="4000" dirty="0">
                <a:solidFill>
                  <a:schemeClr val="accent5"/>
                </a:solidFill>
              </a:rPr>
            </a:br>
            <a:r>
              <a:rPr lang="ru-RU" sz="3200" spc="-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ПО УСТОЙЧИВОМУ ВНЕДРЕНИЮ СОГЛАСОВАННОЙ НА ГЛОБАЛЬНОМ УРОВНЕ СИСТЕМЫ КЛАССИФИКАЦИИ ОПАСНОСТИ И МАРКИРОВКИ ХИМИЧЕСКИХ ВЕЩЕСТВ В РЕСПУБЛИКЕ БЕЛАРУСЬ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4735">
            <a:off x="-96703" y="7125865"/>
            <a:ext cx="1856123" cy="18444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7" b="97306" l="6750" r="90000">
                        <a14:foregroundMark x1="49500" y1="14478" x2="42250" y2="5387"/>
                        <a14:foregroundMark x1="33000" y1="17845" x2="41750" y2="5387"/>
                        <a14:foregroundMark x1="42500" y1="32323" x2="52750" y2="19529"/>
                        <a14:foregroundMark x1="32250" y1="18855" x2="41750" y2="32323"/>
                        <a14:foregroundMark x1="35750" y1="17845" x2="52000" y2="19192"/>
                        <a14:foregroundMark x1="42000" y1="6397" x2="42250" y2="31987"/>
                        <a14:foregroundMark x1="31500" y1="20202" x2="52750" y2="19529"/>
                        <a14:foregroundMark x1="24000" y1="18182" x2="24250" y2="60606"/>
                        <a14:foregroundMark x1="7750" y1="41077" x2="38500" y2="36027"/>
                        <a14:foregroundMark x1="25250" y1="52189" x2="67500" y2="51852"/>
                        <a14:foregroundMark x1="45500" y1="26263" x2="40750" y2="95623"/>
                        <a14:foregroundMark x1="46500" y1="67340" x2="51750" y2="69697"/>
                        <a14:foregroundMark x1="48250" y1="37374" x2="88250" y2="45455"/>
                        <a14:foregroundMark x1="55750" y1="26599" x2="56250" y2="46465"/>
                        <a14:foregroundMark x1="70000" y1="21212" x2="70000" y2="90572"/>
                        <a14:foregroundMark x1="78000" y1="31987" x2="77500" y2="79798"/>
                        <a14:foregroundMark x1="65750" y1="72727" x2="53250" y2="85859"/>
                        <a14:foregroundMark x1="60250" y1="68013" x2="64500" y2="71380"/>
                        <a14:foregroundMark x1="44250" y1="73064" x2="51250" y2="78788"/>
                        <a14:foregroundMark x1="44000" y1="80808" x2="30750" y2="77441"/>
                        <a14:foregroundMark x1="32750" y1="69360" x2="14250" y2="69024"/>
                        <a14:backgroundMark x1="29000" y1="59933" x2="34750" y2="68013"/>
                        <a14:backgroundMark x1="28000" y1="59259" x2="28000" y2="59259"/>
                        <a14:backgroundMark x1="56750" y1="68013" x2="61000" y2="62626"/>
                        <a14:backgroundMark x1="78000" y1="62963" x2="78000" y2="62963"/>
                        <a14:backgroundMark x1="78250" y1="61616" x2="78250" y2="61616"/>
                        <a14:backgroundMark x1="47750" y1="10101" x2="50250" y2="14141"/>
                        <a14:backgroundMark x1="47250" y1="10774" x2="49750" y2="1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8747">
            <a:off x="-559123" y="4682490"/>
            <a:ext cx="4153636" cy="3084075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46E9DC14-778B-2E48-BED3-5FF4F2EAF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691" y="300102"/>
            <a:ext cx="648000" cy="6493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65DCE7-1D2C-F74D-8EDB-02B37E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351" y="318759"/>
            <a:ext cx="612000" cy="612000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51" y="120759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6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ED0">
            <a:alpha val="5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E9F79-9009-E54A-A60A-D2C15EAC3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72" y="4327570"/>
            <a:ext cx="1393982" cy="1418693"/>
          </a:xfrm>
          <a:prstGeom prst="diamond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213D4-85F5-A44E-90B2-8ED1A9F87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3" r="9997"/>
          <a:stretch/>
        </p:blipFill>
        <p:spPr>
          <a:xfrm>
            <a:off x="5898848" y="2727859"/>
            <a:ext cx="1406505" cy="1392369"/>
          </a:xfrm>
          <a:prstGeom prst="diamond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851A2-BE95-F446-AF6B-6361AC438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05" y="4284252"/>
            <a:ext cx="1517236" cy="1453002"/>
          </a:xfrm>
          <a:prstGeom prst="diamond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3284F0-BC32-D746-B14A-2D135DD9D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87" y="1842000"/>
            <a:ext cx="1468957" cy="1391574"/>
          </a:xfrm>
          <a:prstGeom prst="diamond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BA1D3E-9393-BB49-8BC0-E8DD8E23EB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01" r="11539" b="7381"/>
          <a:stretch/>
        </p:blipFill>
        <p:spPr>
          <a:xfrm>
            <a:off x="5899442" y="1045271"/>
            <a:ext cx="1389577" cy="1392369"/>
          </a:xfrm>
          <a:prstGeom prst="diamond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95D04C-E769-3D4D-9403-FF8C99BD9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67" y="5142655"/>
            <a:ext cx="1448197" cy="1387286"/>
          </a:xfrm>
          <a:prstGeom prst="diamond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517D72-629B-3944-A327-15AA2F13B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10" y="3491565"/>
            <a:ext cx="1429591" cy="1439612"/>
          </a:xfrm>
          <a:prstGeom prst="diamond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A96B9A-8DFE-0E47-B746-FD07520897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221" r="16457"/>
          <a:stretch/>
        </p:blipFill>
        <p:spPr>
          <a:xfrm>
            <a:off x="4264764" y="2682896"/>
            <a:ext cx="1378997" cy="1392369"/>
          </a:xfrm>
          <a:prstGeom prst="diamond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A8DB97D-45D0-5C46-A032-617422191CE2}"/>
              </a:ext>
            </a:extLst>
          </p:cNvPr>
          <p:cNvSpPr/>
          <p:nvPr/>
        </p:nvSpPr>
        <p:spPr>
          <a:xfrm>
            <a:off x="180129" y="946107"/>
            <a:ext cx="5453012" cy="239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Внедрение СГС как элемента рационального регулирования обращения химических веществ позволит обеспечить гражданам </a:t>
            </a:r>
            <a:r>
              <a:rPr lang="ru-RU" sz="1662" b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социальную защиту, безопасное место работы, </a:t>
            </a:r>
          </a:p>
          <a:p>
            <a:pPr defTabSz="422041"/>
            <a:r>
              <a:rPr lang="ru-RU" sz="1662" b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внедрение безопасных для здоровья населения инновационных технологий и «зеленой» экономики и выполнение </a:t>
            </a:r>
          </a:p>
          <a:p>
            <a:pPr defTabSz="422041"/>
            <a:r>
              <a:rPr lang="ru-RU" sz="1662" b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целевых показателей следующих </a:t>
            </a:r>
          </a:p>
          <a:p>
            <a:pPr defTabSz="422041"/>
            <a:r>
              <a:rPr lang="ru-RU" sz="1662" b="1" dirty="0">
                <a:latin typeface="Georgia" panose="02040502050405020303" pitchFamily="18" charset="0"/>
                <a:ea typeface="Times New Roman" panose="02020603050405020304" pitchFamily="18" charset="0"/>
              </a:rPr>
              <a:t>ЦУР: </a:t>
            </a:r>
            <a:endParaRPr lang="ru-RU" sz="1662" b="1" dirty="0">
              <a:latin typeface="Georgia" panose="02040502050405020303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5F6EBA2-55C1-9C43-B2A3-1E79EA6B0151}"/>
              </a:ext>
            </a:extLst>
          </p:cNvPr>
          <p:cNvSpPr/>
          <p:nvPr/>
        </p:nvSpPr>
        <p:spPr>
          <a:xfrm>
            <a:off x="509616" y="4188321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EA748F2-BEC0-6D40-AFDF-93D05A137DDD}"/>
              </a:ext>
            </a:extLst>
          </p:cNvPr>
          <p:cNvSpPr/>
          <p:nvPr/>
        </p:nvSpPr>
        <p:spPr>
          <a:xfrm>
            <a:off x="718423" y="4099478"/>
            <a:ext cx="753732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5A5022F-0B4B-2847-9B63-BA2EF2A27D43}"/>
              </a:ext>
            </a:extLst>
          </p:cNvPr>
          <p:cNvSpPr/>
          <p:nvPr/>
        </p:nvSpPr>
        <p:spPr>
          <a:xfrm>
            <a:off x="1145917" y="4504523"/>
            <a:ext cx="2581156" cy="333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ЛИКВИДАЦИЯ ГОЛОДА</a:t>
            </a:r>
            <a:endParaRPr lang="ru-RU" sz="156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FF2457-A777-994C-86FD-5FCD52357382}"/>
              </a:ext>
            </a:extLst>
          </p:cNvPr>
          <p:cNvSpPr/>
          <p:nvPr/>
        </p:nvSpPr>
        <p:spPr>
          <a:xfrm>
            <a:off x="509616" y="5248445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954CE38-1AAF-8E44-B87F-78E491ADDF3F}"/>
              </a:ext>
            </a:extLst>
          </p:cNvPr>
          <p:cNvSpPr/>
          <p:nvPr/>
        </p:nvSpPr>
        <p:spPr>
          <a:xfrm>
            <a:off x="687710" y="5081214"/>
            <a:ext cx="747320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7721969-C181-ED42-9D16-3FA84D833C33}"/>
              </a:ext>
            </a:extLst>
          </p:cNvPr>
          <p:cNvSpPr/>
          <p:nvPr/>
        </p:nvSpPr>
        <p:spPr>
          <a:xfrm>
            <a:off x="1175263" y="5440076"/>
            <a:ext cx="3165231" cy="5752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ХОРОШЕЕ ЗДОРОВЬЕ И БЛАГОПОЛУЧИЕ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37ADD56-A244-8A40-91E4-EC5B6F021BA5}"/>
              </a:ext>
            </a:extLst>
          </p:cNvPr>
          <p:cNvSpPr/>
          <p:nvPr/>
        </p:nvSpPr>
        <p:spPr>
          <a:xfrm>
            <a:off x="509616" y="6174571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A042E03-694B-D34B-AEB4-3B92D30FF116}"/>
              </a:ext>
            </a:extLst>
          </p:cNvPr>
          <p:cNvSpPr/>
          <p:nvPr/>
        </p:nvSpPr>
        <p:spPr>
          <a:xfrm>
            <a:off x="685688" y="6015334"/>
            <a:ext cx="585417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C42146A-64EE-1E4E-A64C-88A0945AEB41}"/>
              </a:ext>
            </a:extLst>
          </p:cNvPr>
          <p:cNvSpPr/>
          <p:nvPr/>
        </p:nvSpPr>
        <p:spPr>
          <a:xfrm>
            <a:off x="1170519" y="6496730"/>
            <a:ext cx="3802139" cy="33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КАЧЕСТВЕННОЕ ОБРАЗОВАНИЕ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C87BD-CD21-A647-9C2D-FBBF25E58E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42" y="5973140"/>
            <a:ext cx="1448197" cy="1426910"/>
          </a:xfrm>
          <a:prstGeom prst="diamond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8136118-E69E-9440-85BA-2A473A12013B}"/>
              </a:ext>
            </a:extLst>
          </p:cNvPr>
          <p:cNvSpPr/>
          <p:nvPr/>
        </p:nvSpPr>
        <p:spPr>
          <a:xfrm>
            <a:off x="502785" y="3236267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581F2C5-5911-574A-B16F-B87A0DB7462B}"/>
              </a:ext>
            </a:extLst>
          </p:cNvPr>
          <p:cNvSpPr/>
          <p:nvPr/>
        </p:nvSpPr>
        <p:spPr>
          <a:xfrm>
            <a:off x="763159" y="3112735"/>
            <a:ext cx="489236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8164" y="3508453"/>
            <a:ext cx="3165231" cy="34810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ЛИКВИДАЦИЯ НИЩЕТЫ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4B2D259-9EC5-F746-8973-ED75DC26F089}"/>
              </a:ext>
            </a:extLst>
          </p:cNvPr>
          <p:cNvSpPr/>
          <p:nvPr/>
        </p:nvSpPr>
        <p:spPr>
          <a:xfrm>
            <a:off x="495122" y="7098644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42D0BE2-8370-854C-B2C2-E2D253616F1F}"/>
              </a:ext>
            </a:extLst>
          </p:cNvPr>
          <p:cNvSpPr/>
          <p:nvPr/>
        </p:nvSpPr>
        <p:spPr>
          <a:xfrm>
            <a:off x="692519" y="6927677"/>
            <a:ext cx="731290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8A7E46E-D3D6-AC4A-9940-EE2FCA92DE8B}"/>
              </a:ext>
            </a:extLst>
          </p:cNvPr>
          <p:cNvSpPr/>
          <p:nvPr/>
        </p:nvSpPr>
        <p:spPr>
          <a:xfrm>
            <a:off x="1199250" y="7400050"/>
            <a:ext cx="2709396" cy="333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ГЕНДЕРНОЕ РАВЕНСТВО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1AE7F14-F29B-3E4D-ABD7-E559C7D0B159}"/>
              </a:ext>
            </a:extLst>
          </p:cNvPr>
          <p:cNvSpPr/>
          <p:nvPr/>
        </p:nvSpPr>
        <p:spPr>
          <a:xfrm>
            <a:off x="1140905" y="8391513"/>
            <a:ext cx="3482798" cy="33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ЧИСТАЯ ВОДА И САНИТАРИЯ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B9F9F52-1E96-7E48-8928-F774C56F86F2}"/>
              </a:ext>
            </a:extLst>
          </p:cNvPr>
          <p:cNvSpPr/>
          <p:nvPr/>
        </p:nvSpPr>
        <p:spPr>
          <a:xfrm>
            <a:off x="471976" y="8128589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6A91C8D-A924-904E-9C62-D43DAC4BE05B}"/>
              </a:ext>
            </a:extLst>
          </p:cNvPr>
          <p:cNvSpPr/>
          <p:nvPr/>
        </p:nvSpPr>
        <p:spPr>
          <a:xfrm>
            <a:off x="654879" y="8055441"/>
            <a:ext cx="587020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66510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92227" y="293201"/>
            <a:ext cx="14310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СГС И ЦЕЛИ, УСТАНОВЛЕННЫЕ ПОВЕСТКОЙ 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ДНЯ В ОБЛАСТИ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77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ED0">
            <a:alpha val="5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300D60-C18A-1443-8465-3A5318B57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677" y="4352483"/>
            <a:ext cx="1393982" cy="1362922"/>
          </a:xfrm>
          <a:prstGeom prst="diamond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A9A961-0002-534E-B487-3C6EC1F19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3" r="9997"/>
          <a:stretch/>
        </p:blipFill>
        <p:spPr>
          <a:xfrm>
            <a:off x="-429866" y="2758537"/>
            <a:ext cx="1406505" cy="1392369"/>
          </a:xfrm>
          <a:prstGeom prst="diamond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A89E0D-FFFF-EA4A-877C-D2841C43B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7" y="5213288"/>
            <a:ext cx="1391640" cy="1355691"/>
          </a:xfrm>
          <a:prstGeom prst="diamond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F86F30-143D-9E46-9EAC-350099B85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01" r="11539" b="7381"/>
          <a:stretch/>
        </p:blipFill>
        <p:spPr>
          <a:xfrm>
            <a:off x="-429272" y="1075950"/>
            <a:ext cx="1389577" cy="1392369"/>
          </a:xfrm>
          <a:prstGeom prst="diamond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94A886-DB3B-A449-ADDD-00CFBDC58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9" y="3583649"/>
            <a:ext cx="1458476" cy="1372219"/>
          </a:xfrm>
          <a:prstGeom prst="diamond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CDF5A6-513C-2B4C-8C91-22F5AB670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3" y="1928781"/>
            <a:ext cx="1433634" cy="1293723"/>
          </a:xfrm>
          <a:prstGeom prst="diamond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4B2D259-9EC5-F746-8973-ED75DC26F089}"/>
              </a:ext>
            </a:extLst>
          </p:cNvPr>
          <p:cNvSpPr/>
          <p:nvPr/>
        </p:nvSpPr>
        <p:spPr>
          <a:xfrm>
            <a:off x="5969646" y="4674338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42D0BE2-8370-854C-B2C2-E2D253616F1F}"/>
              </a:ext>
            </a:extLst>
          </p:cNvPr>
          <p:cNvSpPr/>
          <p:nvPr/>
        </p:nvSpPr>
        <p:spPr>
          <a:xfrm>
            <a:off x="5086654" y="4536792"/>
            <a:ext cx="1058303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2CC81B6-7F3B-1344-9028-EBD1D690AC42}"/>
              </a:ext>
            </a:extLst>
          </p:cNvPr>
          <p:cNvSpPr/>
          <p:nvPr/>
        </p:nvSpPr>
        <p:spPr>
          <a:xfrm>
            <a:off x="6001295" y="5808902"/>
            <a:ext cx="255132" cy="85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355B608-64CF-9149-8316-4288D559F5CF}"/>
              </a:ext>
            </a:extLst>
          </p:cNvPr>
          <p:cNvSpPr/>
          <p:nvPr/>
        </p:nvSpPr>
        <p:spPr>
          <a:xfrm>
            <a:off x="5186939" y="5673737"/>
            <a:ext cx="1051891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13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725F0DE-0EFF-B842-BAD8-2A4DA78BC9E9}"/>
              </a:ext>
            </a:extLst>
          </p:cNvPr>
          <p:cNvSpPr/>
          <p:nvPr/>
        </p:nvSpPr>
        <p:spPr>
          <a:xfrm>
            <a:off x="5995185" y="7007385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E324BAC-9AC4-5344-A888-6E80D1D10AED}"/>
              </a:ext>
            </a:extLst>
          </p:cNvPr>
          <p:cNvSpPr/>
          <p:nvPr/>
        </p:nvSpPr>
        <p:spPr>
          <a:xfrm>
            <a:off x="5199344" y="6803726"/>
            <a:ext cx="1061509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A3B70F6-CBCF-3642-B9CF-044C3943A47C}"/>
              </a:ext>
            </a:extLst>
          </p:cNvPr>
          <p:cNvSpPr/>
          <p:nvPr/>
        </p:nvSpPr>
        <p:spPr>
          <a:xfrm>
            <a:off x="5970570" y="7993348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53F1F44-7904-764C-9659-38436B947EA5}"/>
              </a:ext>
            </a:extLst>
          </p:cNvPr>
          <p:cNvSpPr/>
          <p:nvPr/>
        </p:nvSpPr>
        <p:spPr>
          <a:xfrm>
            <a:off x="5177880" y="7815617"/>
            <a:ext cx="1035861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23A915-24FA-8E48-B9BD-8AA4B6FF912F}"/>
              </a:ext>
            </a:extLst>
          </p:cNvPr>
          <p:cNvSpPr/>
          <p:nvPr/>
        </p:nvSpPr>
        <p:spPr>
          <a:xfrm>
            <a:off x="2091823" y="5971747"/>
            <a:ext cx="3124789" cy="57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БОРЬБА С ИЗМЕНЕНИЕМ КЛИМАТА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536A6E-CDB4-0042-A4E1-4E16D3222FB1}"/>
              </a:ext>
            </a:extLst>
          </p:cNvPr>
          <p:cNvSpPr/>
          <p:nvPr/>
        </p:nvSpPr>
        <p:spPr>
          <a:xfrm>
            <a:off x="976639" y="7236932"/>
            <a:ext cx="4305558" cy="33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МОРСКИХ ЭКОСИСТЕМ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A651F8-6AA0-0342-B34F-1887C4963D8D}"/>
              </a:ext>
            </a:extLst>
          </p:cNvPr>
          <p:cNvSpPr/>
          <p:nvPr/>
        </p:nvSpPr>
        <p:spPr>
          <a:xfrm>
            <a:off x="1511157" y="8200016"/>
            <a:ext cx="3738356" cy="33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ЭКОСИСТЕМ СУШИ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CDCA435-ED32-194F-8D00-FFF2088C5E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12" y="5959755"/>
            <a:ext cx="1448197" cy="1456095"/>
          </a:xfrm>
          <a:prstGeom prst="diamond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638EC4E-8BB6-3B46-A310-A3A9357A0707}"/>
              </a:ext>
            </a:extLst>
          </p:cNvPr>
          <p:cNvSpPr/>
          <p:nvPr/>
        </p:nvSpPr>
        <p:spPr>
          <a:xfrm>
            <a:off x="5966089" y="2645611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638EC4E-8BB6-3B46-A310-A3A9357A0707}"/>
              </a:ext>
            </a:extLst>
          </p:cNvPr>
          <p:cNvSpPr/>
          <p:nvPr/>
        </p:nvSpPr>
        <p:spPr>
          <a:xfrm>
            <a:off x="5993337" y="3637915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6A91C8D-A924-904E-9C62-D43DAC4BE05B}"/>
              </a:ext>
            </a:extLst>
          </p:cNvPr>
          <p:cNvSpPr/>
          <p:nvPr/>
        </p:nvSpPr>
        <p:spPr>
          <a:xfrm>
            <a:off x="5436588" y="3422634"/>
            <a:ext cx="587020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390354F-E2CE-F54C-AF30-58D2F9D1CB37}"/>
              </a:ext>
            </a:extLst>
          </p:cNvPr>
          <p:cNvSpPr/>
          <p:nvPr/>
        </p:nvSpPr>
        <p:spPr>
          <a:xfrm>
            <a:off x="1239338" y="3791131"/>
            <a:ext cx="4295738" cy="57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ИНДУСТРИАЛИЗАЦИЯ, ИННОВАЦИИ И ИНФРАСТРУКТУРА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390354F-E2CE-F54C-AF30-58D2F9D1CB37}"/>
              </a:ext>
            </a:extLst>
          </p:cNvPr>
          <p:cNvSpPr/>
          <p:nvPr/>
        </p:nvSpPr>
        <p:spPr>
          <a:xfrm>
            <a:off x="1480559" y="4846764"/>
            <a:ext cx="3736053" cy="57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ОТВЕТСТВЕННОЕ ПОТРЕБЛЕНИЕ И ПРОИЗВОДСТВО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638EC4E-8BB6-3B46-A310-A3A9357A0707}"/>
              </a:ext>
            </a:extLst>
          </p:cNvPr>
          <p:cNvSpPr/>
          <p:nvPr/>
        </p:nvSpPr>
        <p:spPr>
          <a:xfrm>
            <a:off x="5962054" y="1584520"/>
            <a:ext cx="365806" cy="859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</a:p>
          <a:p>
            <a:pPr defTabSz="422041"/>
            <a:r>
              <a:rPr lang="ru-RU" sz="1662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Р </a:t>
            </a:r>
            <a:endParaRPr lang="ru-RU" sz="1662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DD6BD3C-2C9A-654F-97A9-59D398099288}"/>
              </a:ext>
            </a:extLst>
          </p:cNvPr>
          <p:cNvSpPr/>
          <p:nvPr/>
        </p:nvSpPr>
        <p:spPr>
          <a:xfrm>
            <a:off x="5457344" y="1440040"/>
            <a:ext cx="713657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390354F-E2CE-F54C-AF30-58D2F9D1CB37}"/>
              </a:ext>
            </a:extLst>
          </p:cNvPr>
          <p:cNvSpPr/>
          <p:nvPr/>
        </p:nvSpPr>
        <p:spPr>
          <a:xfrm>
            <a:off x="2055646" y="1749218"/>
            <a:ext cx="3401698" cy="57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НЕДОРОГОСТОЯЩАЯ И ЧИСТАЯ ЭНЕРГИЯ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6A91C8D-A924-904E-9C62-D43DAC4BE05B}"/>
              </a:ext>
            </a:extLst>
          </p:cNvPr>
          <p:cNvSpPr/>
          <p:nvPr/>
        </p:nvSpPr>
        <p:spPr>
          <a:xfrm>
            <a:off x="5415749" y="2597070"/>
            <a:ext cx="607859" cy="944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/>
            <a:r>
              <a:rPr lang="ru-RU" sz="553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sz="5539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390354F-E2CE-F54C-AF30-58D2F9D1CB37}"/>
              </a:ext>
            </a:extLst>
          </p:cNvPr>
          <p:cNvSpPr/>
          <p:nvPr/>
        </p:nvSpPr>
        <p:spPr>
          <a:xfrm>
            <a:off x="1904807" y="2828750"/>
            <a:ext cx="3598371" cy="57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2041"/>
            <a:r>
              <a:rPr lang="ru-RU" sz="1569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ДОСТОЙНАЯ РАБОТА И ЭКОНОМИЧЕСКИЙ РОСТ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66510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6022" y="209658"/>
            <a:ext cx="90206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УСТОЙЧИВОГО РАЗВИТИЯ НА ПЕРИОД 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ДО 2030 ГОДА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57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17258"/>
          <a:stretch>
            <a:fillRect/>
          </a:stretch>
        </p:blipFill>
        <p:spPr>
          <a:xfrm>
            <a:off x="0" y="0"/>
            <a:ext cx="6858000" cy="642631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2870" y="6426311"/>
            <a:ext cx="6213709" cy="2626250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500" dirty="0"/>
              <a:t>Законодательство Республики Беларусь определяет уполномоченные государственные органы, подчиненные Совету Министров Республики Беларусь, и участвующие тем или иным образом в управлении обращением химических веществ.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500" dirty="0"/>
              <a:t>        Органы государственного управления в рамках компетенции осуществляют разработку нормативно-правовых документов, государственных и отраслевых программ по обеспечению безопасности химических веществ на различных этапах их жизненного цикла, обеспечивают проведение научных исследований в рамках компетенции, применение административных и экономических санкций при нарушении требований по обеспечению безопасного обращения химикатов.</a:t>
            </a:r>
            <a:endParaRPr lang="en-US" sz="15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8222" y="1782017"/>
            <a:ext cx="5394960" cy="132176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МИНИСТЕРСТВА, ВЕДОМСТВА И ДРУГИЕ ЗАИНТЕРЕСОВАННЫЕ СТОРОНЫ, УЧАСТВУЮЩИЕ В УПРАВЛЕНИИ ОБРАЩЕНИЕМ ХИМИЧЕСКИХ ВЕЩЕСТВ</a:t>
            </a:r>
            <a:endParaRPr lang="en-US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2271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329162028"/>
              </p:ext>
            </p:extLst>
          </p:nvPr>
        </p:nvGraphicFramePr>
        <p:xfrm>
          <a:off x="75247" y="198120"/>
          <a:ext cx="6668453" cy="5875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585473676"/>
              </p:ext>
            </p:extLst>
          </p:nvPr>
        </p:nvGraphicFramePr>
        <p:xfrm>
          <a:off x="75247" y="589026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2856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823250974"/>
              </p:ext>
            </p:extLst>
          </p:nvPr>
        </p:nvGraphicFramePr>
        <p:xfrm>
          <a:off x="75247" y="198120"/>
          <a:ext cx="6668453" cy="316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569673033"/>
              </p:ext>
            </p:extLst>
          </p:nvPr>
        </p:nvGraphicFramePr>
        <p:xfrm>
          <a:off x="75247" y="310134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34142418"/>
              </p:ext>
            </p:extLst>
          </p:nvPr>
        </p:nvGraphicFramePr>
        <p:xfrm>
          <a:off x="75247" y="5882640"/>
          <a:ext cx="6607494" cy="344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78638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739461827"/>
              </p:ext>
            </p:extLst>
          </p:nvPr>
        </p:nvGraphicFramePr>
        <p:xfrm>
          <a:off x="167640" y="220980"/>
          <a:ext cx="6576060" cy="419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554796097"/>
              </p:ext>
            </p:extLst>
          </p:nvPr>
        </p:nvGraphicFramePr>
        <p:xfrm>
          <a:off x="75247" y="472440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2119500"/>
              </p:ext>
            </p:extLst>
          </p:nvPr>
        </p:nvGraphicFramePr>
        <p:xfrm>
          <a:off x="167640" y="4526280"/>
          <a:ext cx="6247908" cy="405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F14D0F-11D8-4241-97EA-1C1A0884C95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9474" t="17564" r="54765" b="55236"/>
          <a:stretch/>
        </p:blipFill>
        <p:spPr>
          <a:xfrm>
            <a:off x="4850378" y="6986715"/>
            <a:ext cx="1371599" cy="133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6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516204447"/>
              </p:ext>
            </p:extLst>
          </p:nvPr>
        </p:nvGraphicFramePr>
        <p:xfrm>
          <a:off x="75247" y="342900"/>
          <a:ext cx="6668453" cy="5234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961862899"/>
              </p:ext>
            </p:extLst>
          </p:nvPr>
        </p:nvGraphicFramePr>
        <p:xfrm>
          <a:off x="75246" y="577596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6B5015-82D8-4298-B600-A32F4CAD86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00" t="26870" r="26452" b="22474"/>
          <a:stretch/>
        </p:blipFill>
        <p:spPr>
          <a:xfrm>
            <a:off x="193517" y="1786270"/>
            <a:ext cx="1017753" cy="12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35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00509976"/>
              </p:ext>
            </p:extLst>
          </p:nvPr>
        </p:nvGraphicFramePr>
        <p:xfrm>
          <a:off x="167640" y="220980"/>
          <a:ext cx="6576060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554796097"/>
              </p:ext>
            </p:extLst>
          </p:nvPr>
        </p:nvGraphicFramePr>
        <p:xfrm>
          <a:off x="75247" y="472440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42415526"/>
              </p:ext>
            </p:extLst>
          </p:nvPr>
        </p:nvGraphicFramePr>
        <p:xfrm>
          <a:off x="167640" y="4526280"/>
          <a:ext cx="6576060" cy="454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52060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3577085"/>
              </p:ext>
            </p:extLst>
          </p:nvPr>
        </p:nvGraphicFramePr>
        <p:xfrm>
          <a:off x="75246" y="167640"/>
          <a:ext cx="6782754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082382663"/>
              </p:ext>
            </p:extLst>
          </p:nvPr>
        </p:nvGraphicFramePr>
        <p:xfrm>
          <a:off x="266700" y="5654040"/>
          <a:ext cx="6469380" cy="338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10268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4177998578"/>
              </p:ext>
            </p:extLst>
          </p:nvPr>
        </p:nvGraphicFramePr>
        <p:xfrm>
          <a:off x="167640" y="220980"/>
          <a:ext cx="6576060" cy="4503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554796097"/>
              </p:ext>
            </p:extLst>
          </p:nvPr>
        </p:nvGraphicFramePr>
        <p:xfrm>
          <a:off x="75247" y="4724400"/>
          <a:ext cx="666845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58652428"/>
              </p:ext>
            </p:extLst>
          </p:nvPr>
        </p:nvGraphicFramePr>
        <p:xfrm>
          <a:off x="272844" y="4846320"/>
          <a:ext cx="6470855" cy="422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75281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623060"/>
            <a:ext cx="59550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andara" panose="020E0502030303020204" pitchFamily="34" charset="0"/>
              </a:rPr>
              <a:t>«ДОРОЖНАЯ КАРТА» подготовлена в рамках выполнения международного проекта: «Укрепление национального потенциала в области рационального регулирования химических веществ путем устойчивого внедрения Согласованной на глобальном уровне системы классификации и маркировки химических веществ в Республике Беларусь (СГС)» специальной программы подпрограммы 5 по химическим веществам и отходам в Программе работы ЮНЕП, в частности Специальной программы проекта 515.2.</a:t>
            </a:r>
          </a:p>
          <a:p>
            <a:pPr algn="just"/>
            <a:endParaRPr lang="ru-RU" b="1" dirty="0">
              <a:latin typeface="Candara" panose="020E0502030303020204" pitchFamily="34" charset="0"/>
            </a:endParaRPr>
          </a:p>
          <a:p>
            <a:pPr algn="just"/>
            <a:endParaRPr lang="ru-RU" b="1" dirty="0">
              <a:latin typeface="Candara" panose="020E0502030303020204" pitchFamily="34" charset="0"/>
            </a:endParaRPr>
          </a:p>
          <a:p>
            <a:pPr algn="just"/>
            <a:r>
              <a:rPr lang="ru-RU" dirty="0">
                <a:latin typeface="Candara" panose="020E0502030303020204" pitchFamily="34" charset="0"/>
              </a:rPr>
              <a:t>Дорожная карта подготовлена рабочей группой, созданной в республиканском унитарном предприятии «Научно-практический центр гигиены», при поддержке Министерства здравоохранения Республики Беларусь и содействии </a:t>
            </a:r>
            <a:r>
              <a:rPr lang="ru-RU" dirty="0" err="1">
                <a:latin typeface="Candara" panose="020E0502030303020204" pitchFamily="34" charset="0"/>
              </a:rPr>
              <a:t>Cпециальной</a:t>
            </a:r>
            <a:r>
              <a:rPr lang="ru-RU" dirty="0">
                <a:latin typeface="Candara" panose="020E0502030303020204" pitchFamily="34" charset="0"/>
              </a:rPr>
              <a:t> программы ЮНЕП.</a:t>
            </a:r>
          </a:p>
          <a:p>
            <a:pPr algn="just"/>
            <a:r>
              <a:rPr lang="ru-RU" b="1" dirty="0">
                <a:latin typeface="Candara" panose="020E0502030303020204" pitchFamily="34" charset="0"/>
              </a:rPr>
              <a:t>Под общей редакцией: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Сергей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Сычик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Ирина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Ильюкова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just"/>
            <a:r>
              <a:rPr lang="ru-RU" b="1" dirty="0">
                <a:latin typeface="Candara" panose="020E0502030303020204" pitchFamily="34" charset="0"/>
              </a:rPr>
              <a:t>Авторы:</a:t>
            </a:r>
            <a:r>
              <a:rPr lang="ru-RU" dirty="0">
                <a:latin typeface="Candara" panose="020E050203030302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Елена Юркевич, Светлана Петрова, Галина Лисовская, Татьяна Гомолко, Виктория Иода, Татьяна Пронина, Марина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Анисович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Марина Васильева, Светлана Камлюк, Ольга Клочкова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97145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" y="5615940"/>
            <a:ext cx="6782754" cy="352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63758776"/>
              </p:ext>
            </p:extLst>
          </p:nvPr>
        </p:nvGraphicFramePr>
        <p:xfrm>
          <a:off x="75246" y="167640"/>
          <a:ext cx="6782754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8FC7A-F316-44FD-91DD-170232AAC3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98" t="20509" r="30233" b="57717"/>
          <a:stretch/>
        </p:blipFill>
        <p:spPr>
          <a:xfrm>
            <a:off x="340242" y="2179674"/>
            <a:ext cx="1095153" cy="8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3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6636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977656" y="6182734"/>
            <a:ext cx="4359348" cy="2631657"/>
          </a:xfr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b="1" dirty="0"/>
              <a:t>	С учетом того, что Беларусь является производителем, импортером и экспортером опасных химических веществ, </a:t>
            </a:r>
          </a:p>
          <a:p>
            <a:pPr algn="just"/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задержка с внедрением СГС представляет опасность для Беларуси и для других стран-партнеров, что также создает технические барьеры для торговли и разработки мероприятий, направленных на безопасное обращение химической продукции.</a:t>
            </a:r>
            <a:endParaRPr lang="en-US" sz="1600" i="1" dirty="0">
              <a:solidFill>
                <a:srgbClr val="C00000"/>
              </a:solidFill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876" y="5420588"/>
            <a:ext cx="5394960" cy="25146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ПРЕДПОСЫЛКИ ДЛЯ ВНЕДРЕНИЯ СГС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369" l="2343" r="92533">
                        <a14:backgroundMark x1="8931" y1="31073" x2="34407" y2="8286"/>
                        <a14:backgroundMark x1="12738" y1="31073" x2="25769" y2="28249"/>
                        <a14:backgroundMark x1="74085" y1="13748" x2="90337" y2="29944"/>
                        <a14:backgroundMark x1="86237" y1="10734" x2="90044" y2="25989"/>
                        <a14:backgroundMark x1="83748" y1="33898" x2="90483" y2="31450"/>
                        <a14:backgroundMark x1="25915" y1="24482" x2="33675" y2="12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96" y="1386840"/>
            <a:ext cx="4384904" cy="3409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39" y="505688"/>
            <a:ext cx="3108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- «республика большой химии»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7569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1209"/>
          <a:stretch>
            <a:fillRect/>
          </a:stretch>
        </p:blipFill>
        <p:spPr>
          <a:xfrm>
            <a:off x="0" y="0"/>
            <a:ext cx="6858000" cy="464642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465674"/>
            <a:ext cx="6858000" cy="4903470"/>
          </a:xfrm>
        </p:spPr>
        <p:txBody>
          <a:bodyPr>
            <a:noAutofit/>
          </a:bodyPr>
          <a:lstStyle/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600" b="1" dirty="0">
              <a:solidFill>
                <a:schemeClr val="bg1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400" b="1" i="1" dirty="0">
                <a:solidFill>
                  <a:srgbClr val="FFFF00"/>
                </a:solidFill>
              </a:rPr>
              <a:t>Химическая промышленность </a:t>
            </a:r>
            <a:r>
              <a:rPr lang="ru-RU" sz="1400" b="1" dirty="0">
                <a:solidFill>
                  <a:schemeClr val="bg1"/>
                </a:solidFill>
              </a:rPr>
              <a:t>- важнейший сектор экономики Беларуси, который обеспечивает функционирование других отраслей хозяйственного комплекса, экономическую безопасность, обороноспособность, в итоге - устойчивое развитие страны и достойный уровень жизни населения.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400" b="1" i="1" dirty="0">
                <a:solidFill>
                  <a:srgbClr val="FFFF00"/>
                </a:solidFill>
              </a:rPr>
              <a:t>На долю химической промышленности приходится</a:t>
            </a:r>
            <a:r>
              <a:rPr lang="ru-RU" sz="1400" b="1" dirty="0">
                <a:solidFill>
                  <a:srgbClr val="FFFF00"/>
                </a:solidFill>
              </a:rPr>
              <a:t>:</a:t>
            </a:r>
          </a:p>
          <a:p>
            <a:pPr algn="r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</a:rPr>
              <a:t>более 200 предприятий, </a:t>
            </a:r>
            <a:r>
              <a:rPr lang="ru-RU" sz="1400" b="1" dirty="0">
                <a:solidFill>
                  <a:schemeClr val="bg1"/>
                </a:solidFill>
              </a:rPr>
              <a:t>в том числе </a:t>
            </a:r>
          </a:p>
          <a:p>
            <a:pPr algn="r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14 предприятий производителей средств защиты растений</a:t>
            </a:r>
          </a:p>
          <a:p>
            <a:pPr algn="r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около 100 предприятий по производству лаков и красок</a:t>
            </a:r>
          </a:p>
          <a:p>
            <a:pPr algn="r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134 предприятия выпускают широкую гамму моющих, чистящих, отбеливающих средств и другой разнообразной продукции бытовой химии.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u="sng" dirty="0">
                <a:solidFill>
                  <a:schemeClr val="tx1"/>
                </a:solidFill>
              </a:rPr>
              <a:t>на которых занято :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6 % работающего населения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10 % промышленно-производственного персонала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30 % основных производственных средств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более 13 % объема промышленной продукции</a:t>
            </a:r>
          </a:p>
          <a:p>
            <a:pPr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Около 70 % продукции химической промышленности идет на экспорт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400" b="1" dirty="0">
              <a:solidFill>
                <a:schemeClr val="bg1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В Республике Беларусь применяются 107 видов химически опасных веществ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На территории страны функционирует более 300 химически опасных объектов, основная масса которых расположена в крупных городах.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</a:rPr>
              <a:t>По расчетам в зоне их возможного действия проживает около 3 млн. человек.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10" y="245745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СОЦИАЛЬНО-ЭКОНОМИЧЕСКИЕ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предпосылки для внедрения СГС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550271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6858000" cy="555345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4172" y="5670874"/>
            <a:ext cx="6549656" cy="3600450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bg1"/>
                </a:solidFill>
              </a:rPr>
              <a:t>	В Республике Беларусь существует множество различных классификаций химических веществ; </a:t>
            </a:r>
          </a:p>
          <a:p>
            <a:pPr marL="285750" indent="-285750" algn="just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bg1"/>
                </a:solidFill>
              </a:rPr>
              <a:t>	Отсутствуют требования к маркировке опасностей химической продукции, означающие, что некоторые опасные материалы имеют несоответствующую маркировку;</a:t>
            </a:r>
          </a:p>
          <a:p>
            <a:pPr marL="285750" indent="-285750" algn="just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bg1"/>
                </a:solidFill>
              </a:rPr>
              <a:t>	Существующая классификация опасных химических веществ проводится по критериям, содержащим только некоторые требования к параметрам опасности для здоровья человека, не учитывает опасность для окружающей среды и опасности, создаваемые физико-химическими свойствами (исключение составляют пестициды);</a:t>
            </a:r>
          </a:p>
          <a:p>
            <a:pPr marL="285750" indent="-285750" algn="just">
              <a:lnSpc>
                <a:spcPts val="16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bg1"/>
                </a:solidFill>
              </a:rPr>
              <a:t>	В стране принят ряд межгосударственных стандартов, основанных на четвертой (некоторые на седьмой) версии СГС. Однако, классификация и маркировка в соответствии с данными документами носит добровольный характер и, соответственно, незначительная часть производителей химических веществ использует данные ГОСТы в своей деятельности.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2868" y="3313256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ЗАКОНОДАТЕЛЬНЫЕ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предпосылки для внедрения СГС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1902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 b="2245"/>
          <a:stretch>
            <a:fillRect/>
          </a:stretch>
        </p:blipFill>
        <p:spPr>
          <a:xfrm>
            <a:off x="0" y="0"/>
            <a:ext cx="6858000" cy="48688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011311"/>
            <a:ext cx="6858000" cy="1828800"/>
          </a:xfrm>
        </p:spPr>
        <p:txBody>
          <a:bodyPr>
            <a:noAutofit/>
          </a:bodyPr>
          <a:lstStyle/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	В рамках регионального сотрудничества Евразийского экономического союза (ЕАЭС) с целью гармонизации требований к рациональному управлению химическими веществами Республика Беларусь приняла политические обязательства по выполнению Технического регламента (ТР ЕАЭС 041/2017) «О безопасности химической продукции», положения которого требуют проведения классификации опасностей в соответствии с СГС.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	Необходимость внедрения международной классификации в национальную практику продиктована обязательствами по выполнению международных конвенций: </a:t>
            </a:r>
            <a:r>
              <a:rPr lang="ru-RU" sz="1600" b="1" dirty="0" err="1">
                <a:solidFill>
                  <a:schemeClr val="bg1"/>
                </a:solidFill>
              </a:rPr>
              <a:t>Базельской</a:t>
            </a:r>
            <a:r>
              <a:rPr lang="ru-RU" sz="1600" b="1" dirty="0">
                <a:solidFill>
                  <a:schemeClr val="bg1"/>
                </a:solidFill>
              </a:rPr>
              <a:t>, Стокгольмской, </a:t>
            </a:r>
            <a:r>
              <a:rPr lang="ru-RU" sz="1600" b="1" dirty="0" err="1">
                <a:solidFill>
                  <a:schemeClr val="bg1"/>
                </a:solidFill>
              </a:rPr>
              <a:t>Роттердамской</a:t>
            </a:r>
            <a:r>
              <a:rPr lang="ru-RU" sz="1600" b="1" dirty="0">
                <a:solidFill>
                  <a:schemeClr val="bg1"/>
                </a:solidFill>
              </a:rPr>
              <a:t>, а также положений Стратегического подхода к международному регулированию химических веществ (далее - СПМРХВ). 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600" b="1" dirty="0">
              <a:solidFill>
                <a:schemeClr val="bg1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	Таким образом, с учетом того, что Беларусь является производителем, импортером и экспортером опасных химических веществ, внедрение СГС позволит разрабатывать мероприятия, направленные на безопасное обращение химической продукции, устранить технические барьеры для торговли и выполнять принятые на себя обязательства по выполнению международных конвенций.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3056" y="1480323"/>
            <a:ext cx="32825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  предпосылки для 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  внедрения СГС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286781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9295" y="4680744"/>
            <a:ext cx="6200668" cy="1828800"/>
          </a:xfrm>
        </p:spPr>
        <p:txBody>
          <a:bodyPr>
            <a:noAutofit/>
          </a:bodyPr>
          <a:lstStyle/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	В настоящее время сдерживающим фактором для внедрения СГС является </a:t>
            </a:r>
            <a:r>
              <a:rPr lang="ru-RU" sz="1600" b="1" dirty="0">
                <a:solidFill>
                  <a:srgbClr val="FFFF00"/>
                </a:solidFill>
              </a:rPr>
              <a:t>несовершенство национальной инфраструктуры наблюдения и контроля за оборотом химических веществ и пестицидов, недостаточность подготовленного кадрового потенциала, необходимых навыков и структурированной системы для сбора информации, создания и ведения национального реестра химических веществ, национальной оценки риска воздействия химического фактора на здоровье населения.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600" b="1" dirty="0">
              <a:solidFill>
                <a:schemeClr val="bg1"/>
              </a:solidFill>
            </a:endParaRPr>
          </a:p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</a:rPr>
              <a:t>	</a:t>
            </a: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К рискам, которые могут возникнуть во время реализации мероприятий по внедрению СГС в Республике Беларусь, можно отнести: 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1) социально-политические риски; </a:t>
            </a:r>
          </a:p>
          <a:p>
            <a:pPr marL="342900" indent="-342900" algn="just">
              <a:lnSpc>
                <a:spcPts val="1600"/>
              </a:lnSpc>
              <a:spcBef>
                <a:spcPts val="0"/>
              </a:spcBef>
              <a:buAutoNum type="arabicParenR"/>
            </a:pPr>
            <a:endParaRPr lang="ru-RU" sz="1800" b="1" i="1" dirty="0">
              <a:solidFill>
                <a:srgbClr val="FFFF00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2) экономические риски, 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800" b="1" i="1" dirty="0">
              <a:solidFill>
                <a:srgbClr val="FFFF00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3) организационно-правовые риски; 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800" b="1" i="1" dirty="0">
              <a:solidFill>
                <a:srgbClr val="FFFF00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4) информационные риски; 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ru-RU" sz="1800" b="1" i="1" dirty="0">
              <a:solidFill>
                <a:srgbClr val="FFFF00"/>
              </a:solidFill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5) кадровые риски.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310" y="280035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ПОЛИТИЧЕСКИЕ: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1870"/>
          <a:stretch>
            <a:fillRect/>
          </a:stretch>
        </p:blipFill>
        <p:spPr>
          <a:xfrm>
            <a:off x="0" y="0"/>
            <a:ext cx="6858000" cy="4572000"/>
          </a:xfrm>
        </p:spPr>
      </p:pic>
      <p:sp>
        <p:nvSpPr>
          <p:cNvPr id="6" name="TextBox 5"/>
          <p:cNvSpPr txBox="1"/>
          <p:nvPr/>
        </p:nvSpPr>
        <p:spPr>
          <a:xfrm>
            <a:off x="0" y="3757414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РИСКИ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75971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r="3813"/>
          <a:stretch>
            <a:fillRect/>
          </a:stretch>
        </p:blipFill>
        <p:spPr>
          <a:xfrm>
            <a:off x="424130" y="252729"/>
            <a:ext cx="6433870" cy="5871623"/>
          </a:xfr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4130" y="6347637"/>
            <a:ext cx="6251040" cy="1998921"/>
          </a:xfrm>
        </p:spPr>
        <p:txBody>
          <a:bodyPr>
            <a:normAutofit fontScale="90000"/>
          </a:bodyPr>
          <a:lstStyle/>
          <a:p>
            <a:pPr algn="ctr">
              <a:lnSpc>
                <a:spcPts val="5600"/>
              </a:lnSpc>
            </a:pPr>
            <a:r>
              <a:rPr lang="ru-RU" sz="4000" dirty="0"/>
              <a:t>СОЦИАЛЬНО-ПОЛИТИЧЕСКИЕ </a:t>
            </a:r>
            <a:br>
              <a:rPr lang="ru-RU" sz="4000" dirty="0"/>
            </a:br>
            <a:r>
              <a:rPr lang="ru-RU" sz="4000" dirty="0"/>
              <a:t>РИСКИ</a:t>
            </a:r>
            <a:endParaRPr lang="en-US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66585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47446580"/>
              </p:ext>
            </p:extLst>
          </p:nvPr>
        </p:nvGraphicFramePr>
        <p:xfrm>
          <a:off x="142267" y="422910"/>
          <a:ext cx="6395693" cy="859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57376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41300" y="6640830"/>
            <a:ext cx="6375400" cy="2106476"/>
          </a:xfrm>
        </p:spPr>
        <p:txBody>
          <a:bodyPr>
            <a:normAutofit/>
          </a:bodyPr>
          <a:lstStyle/>
          <a:p>
            <a:pPr algn="ctr">
              <a:lnSpc>
                <a:spcPts val="5600"/>
              </a:lnSpc>
            </a:pPr>
            <a:r>
              <a:rPr lang="ru-RU" sz="4000" dirty="0"/>
              <a:t>ЭКОНОМИЧЕСКИЕ </a:t>
            </a:r>
            <a:br>
              <a:rPr lang="ru-RU" sz="4000" dirty="0"/>
            </a:br>
            <a:r>
              <a:rPr lang="ru-RU" sz="4000" dirty="0"/>
              <a:t>РИСКИ</a:t>
            </a:r>
            <a:endParaRPr lang="en-US" sz="4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r="17524"/>
          <a:stretch>
            <a:fillRect/>
          </a:stretch>
        </p:blipFill>
        <p:spPr>
          <a:xfrm>
            <a:off x="241300" y="241300"/>
            <a:ext cx="6375400" cy="6262370"/>
          </a:xfrm>
        </p:spPr>
      </p:pic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141254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28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04E791-94CF-42C8-8D2C-DF13FCB95C5B}"/>
              </a:ext>
            </a:extLst>
          </p:cNvPr>
          <p:cNvSpPr/>
          <p:nvPr/>
        </p:nvSpPr>
        <p:spPr>
          <a:xfrm>
            <a:off x="2497874" y="230833"/>
            <a:ext cx="4114753" cy="26841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/>
              <a:t>	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Причинами экономических рисков </a:t>
            </a:r>
            <a:r>
              <a:rPr lang="ru-RU" sz="2000" dirty="0">
                <a:solidFill>
                  <a:srgbClr val="AD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отсутствие достаточного бюджетного финансирования, невозможность своевременно и в достаточном объеме мобилизовать внебюджетные источники.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D7FF4E-C25F-4630-9F0F-1888E62463C3}"/>
              </a:ext>
            </a:extLst>
          </p:cNvPr>
          <p:cNvSpPr/>
          <p:nvPr/>
        </p:nvSpPr>
        <p:spPr>
          <a:xfrm>
            <a:off x="288801" y="3479180"/>
            <a:ext cx="3908985" cy="520315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	</a:t>
            </a:r>
            <a:r>
              <a:rPr lang="ru-RU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AD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минимизации риска в осуществлении мероприятий по устойчивому внедрению национальной системы СГС </a:t>
            </a:r>
            <a:r>
              <a:rPr lang="ru-RU" sz="2000" b="1" dirty="0">
                <a:solidFill>
                  <a:srgbClr val="AD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своевременное выделение бюджетных средств и обеспечение прозрачности в их расходовании, усиление мероприятий по привлечению внебюджетного финансирования, включая средства международных доноров и инвесторов. </a:t>
            </a:r>
            <a:endParaRPr lang="ru-BY" sz="2000" b="1" dirty="0">
              <a:solidFill>
                <a:srgbClr val="AD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000" b="1" dirty="0">
              <a:solidFill>
                <a:srgbClr val="AD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4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A22E"/>
            </a:gs>
            <a:gs pos="2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81000"/>
                <a:lumOff val="19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50" y="445770"/>
            <a:ext cx="192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ndara" panose="020E0502030303020204" pitchFamily="34" charset="0"/>
              </a:rPr>
              <a:t>Содержание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2425" y="1338605"/>
            <a:ext cx="61849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ВВЕДЕНИЕ………………………………………………………………………..3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ЦЕЛИ СГС………………………………………………………..4</a:t>
            </a:r>
            <a:endParaRPr lang="en-US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 ВНЕДРЕНИЯ СГС……………………………………….7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«ДОРОЖНОЙ КАРТЫ»…………………………………………………8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СГС И ЦЕЛИ, УСТАНОВЛЕННЫЕ ПОВЕСТКОЙ ДНЯ В ОБЛАСТИ УСТОЙЧИВОГО РАЗВИТИЯ НА ПЕРИОД ДО 2030 ГОДА……………….9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МИНИСТЕРСТВА, ВЕДОМСТВА И ДРУГИЕ ЗАИНТЕРЕСОВАННЫЕ СТОРОНЫ, УЧАСТВУЮЩИЕ В УПРАВЛЕНИИ ОБРАЩЕНИЕМ ХИМИЧЕСКИХ ВЕЩЕСТВ…………………………………………………...11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ПРЕДПОСЫЛКИ ДЛЯ ВНЕДРЕНИЯ СГС…………………………………20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РИСКИ………………...……………………………………….…………...24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ШАГИ ПО УСТОЙЧИВОМУ ВНЕДРЕНИЮ СГС……….………………..37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1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МЕЖДУНАРОДНОЕ СОПРОВОЖДЕНИЕ ПО ВНЕДРЕНИЮ СГС…………………..……………………………………………………………43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2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ИНФОРМАЦИОННЫЕ РЕСУРСЫ………………………….........................4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3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ПЛАН ДЕЙСТВИЙ по внедрению международной системы классификации опасности и маркировки химических веществ в Республике Беларусь………………...………………………….........................4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84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351609"/>
            <a:ext cx="6515150" cy="2495731"/>
          </a:xfrm>
        </p:spPr>
        <p:txBody>
          <a:bodyPr>
            <a:noAutofit/>
          </a:bodyPr>
          <a:lstStyle/>
          <a:p>
            <a:pPr algn="ctr">
              <a:lnSpc>
                <a:spcPts val="5600"/>
              </a:lnSpc>
            </a:pPr>
            <a:r>
              <a:rPr lang="ru-RU" sz="3800" dirty="0"/>
              <a:t>ОРГАНИЗАЦИОННО-ПРАВОВЫЕ РИСКИ</a:t>
            </a:r>
            <a:endParaRPr lang="en-US" sz="38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r="10277"/>
          <a:stretch>
            <a:fillRect/>
          </a:stretch>
        </p:blipFill>
        <p:spPr>
          <a:xfrm>
            <a:off x="139750" y="2744470"/>
            <a:ext cx="6375400" cy="6010275"/>
          </a:xfrm>
        </p:spPr>
      </p:pic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580564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2485" y="667171"/>
            <a:ext cx="5853029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Как правило, регулирование деятельности, связанной с обеспечением безопасности обращения химических веществ, осуществляется отраслевыми нормативными актами, что далеко не в полной мере соответствует значимости регулируемых вопросов. </a:t>
            </a:r>
          </a:p>
          <a:p>
            <a:pPr indent="457200" algn="just"/>
            <a:r>
              <a:rPr lang="ru-RU" dirty="0"/>
              <a:t>Ряд существенных элементов управления обращением химических веществ, таких как требования к оценке их опасности и риска для здоровья и окружающей среды, классификации и маркировки, обеспечение безопасности использования химических веществ и информирования работающих в промышленности и сельском хозяйстве, установление ответственности производителя за обеспечение безопасности химических веществ, требования, предъявляемые к отдельным группам химикатов (химические отходы, химикаты, используемые в промышленности, и т.д.), информационное обеспечение заинтересованных по вопросам, касающимся обращения химических веществ, в национальном законодательстве практически не отражены. </a:t>
            </a:r>
          </a:p>
          <a:p>
            <a:pPr indent="457200" algn="just"/>
            <a:r>
              <a:rPr lang="ru-RU" dirty="0"/>
              <a:t>Недостаточное развитие технической инфраструктуры, обусловленное, в том числе, отсутствием информации о перечне химикатов, используемых в производственном процессе в различных регионах, характеристике их потенциальных негативных эффектов, не позволяет в настоящее время выявлять приоритетные химикаты для наблюдений, оценки и планирования профилактических мероприятий.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50790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3758" y="265725"/>
            <a:ext cx="56669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900" b="1" dirty="0">
                <a:solidFill>
                  <a:srgbClr val="C00000"/>
                </a:solidFill>
              </a:rPr>
              <a:t>В связи с недостаточным развитием системы экологического и социально-гигиенического мониторинга, наличие определенных пробелов в информации, объективно оценить и установить степень приоритетности проблем, связанным с обращением химических веществ достаточно сложно.</a:t>
            </a:r>
          </a:p>
          <a:p>
            <a:pPr indent="457200" algn="just"/>
            <a:r>
              <a:rPr lang="ru-RU" sz="1900" i="1" dirty="0">
                <a:solidFill>
                  <a:srgbClr val="AD1F1F"/>
                </a:solidFill>
              </a:rPr>
              <a:t>Для минимизации указанных рисков необходимо осуществление следующих мероприятий: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31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1F429D0-8629-4DB7-93C9-4DF168665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342511"/>
              </p:ext>
            </p:extLst>
          </p:nvPr>
        </p:nvGraphicFramePr>
        <p:xfrm>
          <a:off x="43921" y="3418195"/>
          <a:ext cx="6572250" cy="549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937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671649"/>
            <a:ext cx="6697980" cy="2495731"/>
          </a:xfrm>
        </p:spPr>
        <p:txBody>
          <a:bodyPr>
            <a:noAutofit/>
          </a:bodyPr>
          <a:lstStyle/>
          <a:p>
            <a:pPr algn="ctr">
              <a:lnSpc>
                <a:spcPts val="5600"/>
              </a:lnSpc>
            </a:pPr>
            <a:r>
              <a:rPr lang="ru-RU" sz="4400" dirty="0"/>
              <a:t>ИНФОРМАЦИОННЫЕ РИСКИ</a:t>
            </a:r>
            <a:endParaRPr lang="en-US" sz="4400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14136"/>
          <a:stretch>
            <a:fillRect/>
          </a:stretch>
        </p:blipFill>
        <p:spPr>
          <a:xfrm>
            <a:off x="322580" y="2847340"/>
            <a:ext cx="6375400" cy="5919787"/>
          </a:xfrm>
        </p:spPr>
      </p:pic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03122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4300" y="403444"/>
            <a:ext cx="657225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Информационные риски возникают при недостаточной осведомленности о деятельности различных министерств и ведомств в области рационального регулирования химических веществ, при формировании различных подходов к регулированию химических веществ, с разницей в требованиях к информации.</a:t>
            </a:r>
          </a:p>
          <a:p>
            <a:pPr indent="457200" algn="just"/>
            <a:r>
              <a:rPr lang="ru-RU" dirty="0"/>
              <a:t>В Республике Беларусь не сформирована доступная информационная база, содержащая данные по опасным свойствам химических веществ, их классификации и маркировке в соответствии с СГС. Отсутствует двусторонняя связь между потребителем химических веществ и ответственными государственными органами. </a:t>
            </a:r>
          </a:p>
          <a:p>
            <a:pPr indent="457200" algn="just"/>
            <a:r>
              <a:rPr lang="ru-RU" dirty="0"/>
              <a:t>Следует констатировать тот факт, что система сбора, регистрации и анализа данных о химических веществах требует совершенствования. </a:t>
            </a:r>
          </a:p>
          <a:p>
            <a:pPr indent="457200" algn="just"/>
            <a:r>
              <a:rPr lang="ru-RU" dirty="0"/>
              <a:t>Отмечаются пробелы в регистрации отравлений, профессиональной патологии. В сложившейся ситуации достаточно сложно планировать профилактические мероприятия по уменьшению отравлений и заболеваний среди населения и работающих.</a:t>
            </a:r>
          </a:p>
          <a:p>
            <a:pPr indent="457200" algn="just"/>
            <a:r>
              <a:rPr lang="ru-RU" dirty="0"/>
              <a:t>Все министерства и ведомства, несущие в той или иной степени ответственность за обеспечение безопасного обращения химических веществ, имеют веб-страницы в открытом доступе. Вместе с тем, объем размещенной на них информации недостаточен как в результате отсутствия данных, так и технических и финансовых проблем поддержания сайтов. Это является одной из причин выявленных существенных пробелов в информационном обеспечении, базах данных, распространении информации, сложности в ее получении по запросу в режиме </a:t>
            </a:r>
            <a:r>
              <a:rPr lang="ru-RU" dirty="0" err="1"/>
              <a:t>on-line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869789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24738564"/>
              </p:ext>
            </p:extLst>
          </p:nvPr>
        </p:nvGraphicFramePr>
        <p:xfrm>
          <a:off x="320040" y="422910"/>
          <a:ext cx="6332220" cy="841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4088263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1360448"/>
            <a:ext cx="6616700" cy="1516999"/>
          </a:xfrm>
        </p:spPr>
        <p:txBody>
          <a:bodyPr>
            <a:noAutofit/>
          </a:bodyPr>
          <a:lstStyle/>
          <a:p>
            <a:pPr algn="ctr">
              <a:lnSpc>
                <a:spcPts val="5600"/>
              </a:lnSpc>
            </a:pPr>
            <a:r>
              <a:rPr lang="ru-RU" sz="4000" dirty="0"/>
              <a:t>КАДРОВЫЕ  РИСКИ</a:t>
            </a:r>
            <a:endParaRPr lang="en-US" sz="40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12280"/>
          <a:stretch>
            <a:fillRect/>
          </a:stretch>
        </p:blipFill>
        <p:spPr>
          <a:xfrm>
            <a:off x="241300" y="3179454"/>
            <a:ext cx="6271012" cy="5541788"/>
          </a:xfrm>
        </p:spPr>
      </p:pic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827744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4001" y="446568"/>
            <a:ext cx="57059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Кадровые риски обусловлены недостаточностью опыта и уровнем подготовленности технических экспертов и управленческого персонала в области регулирования химических веществ, включая осуществление классификации и маркировки химических веществ в соответствии с СГС. </a:t>
            </a:r>
          </a:p>
          <a:p>
            <a:pPr indent="457200" algn="just"/>
            <a:r>
              <a:rPr lang="ru-RU" sz="1600" dirty="0"/>
              <a:t>Критическое значение имеет профессиональное образование для различных специалистов, таких как химики, токсикологи, специалисты по таможенному делу и промышленного сектора, занимающиеся международной торговлей, осуществляющих допуск химических веществ на территорию страны, производящие и использующие химические вещества, в первую очередь, опасные для человека и окружающей среды. К потенциальным кадровым рискам можно отнести частую смену руководства и текучесть «кадров».</a:t>
            </a:r>
          </a:p>
          <a:p>
            <a:pPr indent="457200" algn="just"/>
            <a:r>
              <a:rPr lang="ru-RU" sz="1600" dirty="0"/>
              <a:t>Для преодоления ожидаемых рисков необходимо провести следующие мероприятия: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13435681"/>
              </p:ext>
            </p:extLst>
          </p:nvPr>
        </p:nvGraphicFramePr>
        <p:xfrm>
          <a:off x="205740" y="4491990"/>
          <a:ext cx="6423660" cy="455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50787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55" y="213360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УСТОЙЧИВОМУ 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15868"/>
              </p:ext>
            </p:extLst>
          </p:nvPr>
        </p:nvGraphicFramePr>
        <p:xfrm>
          <a:off x="411480" y="1099512"/>
          <a:ext cx="6035040" cy="781365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035040">
                  <a:extLst>
                    <a:ext uri="{9D8B030D-6E8A-4147-A177-3AD203B41FA5}">
                      <a16:colId xmlns:a16="http://schemas.microsoft.com/office/drawing/2014/main" val="1624441505"/>
                    </a:ext>
                  </a:extLst>
                </a:gridCol>
              </a:tblGrid>
              <a:tr h="3125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ЗАКОНОДАТЕЛЬСТВО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036998514"/>
                  </a:ext>
                </a:extLst>
              </a:tr>
              <a:tr h="10001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Цель: </a:t>
                      </a:r>
                      <a:r>
                        <a:rPr lang="ru-RU" sz="1600" b="1" dirty="0">
                          <a:solidFill>
                            <a:srgbClr val="AD1F1F"/>
                          </a:solidFill>
                          <a:effectLst/>
                        </a:rPr>
                        <a:t>совершенствование законодательной основы для устойчивого внедрения согласованной на глобальном уровне системы классификации и маркировки химических веществ в Республике Беларусь</a:t>
                      </a:r>
                      <a:endParaRPr lang="en-US" sz="1400" b="1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869632876"/>
                  </a:ext>
                </a:extLst>
              </a:tr>
              <a:tr h="250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ШАГИ: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802439097"/>
                  </a:ext>
                </a:extLst>
              </a:tr>
              <a:tr h="250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375974187"/>
                  </a:ext>
                </a:extLst>
              </a:tr>
              <a:tr h="10001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rgbClr val="AD1F1F"/>
                          </a:solidFill>
                          <a:effectLst/>
                        </a:rPr>
                        <a:t>Провести инвентаризацию национального законодательства в области классификации и маркировки химических веществ, выявить пробелы и несоответствия действующего законодательства с требованиями СГС.</a:t>
                      </a:r>
                      <a:endParaRPr lang="en-US" sz="1400" b="0" i="1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023198254"/>
                  </a:ext>
                </a:extLst>
              </a:tr>
              <a:tr h="2500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475540592"/>
                  </a:ext>
                </a:extLst>
              </a:tr>
              <a:tr h="15002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1" kern="1200" dirty="0">
                          <a:solidFill>
                            <a:srgbClr val="AD1F1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Разработать проект постановление Совета Министров Республики Беларусь «О внедрении системы классификации опасности химических веществ и элементов информирования на основе Согласованной на глобальном уровне системы классификации опасности и маркировки химических веществ (СГС) в Республике Беларусь».</a:t>
                      </a:r>
                      <a:endParaRPr lang="en-US" sz="1600" b="0" i="1" kern="1200" dirty="0">
                        <a:solidFill>
                          <a:srgbClr val="AD1F1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881941070"/>
                  </a:ext>
                </a:extLst>
              </a:tr>
              <a:tr h="2500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636384093"/>
                  </a:ext>
                </a:extLst>
              </a:tr>
              <a:tr h="2000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1" kern="1200" dirty="0">
                          <a:solidFill>
                            <a:srgbClr val="AD1F1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Разработать национальные законодательные акты для внедрения технических актов Евразийского экономического союза в области регулирования химических веществ («О безопасности химической продукции», «О безопасности лакокрасочной продукции», «О безопасности синтетических моющих средств и бытовой химии», «О безопасности лакокрасочных материалов»), в том числе правила классификации и маркировки химических веществ и смесей в соответствии с СГС.</a:t>
                      </a:r>
                      <a:endParaRPr lang="en-US" sz="1600" b="0" i="1" kern="1200" dirty="0">
                        <a:solidFill>
                          <a:srgbClr val="AD1F1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613397315"/>
                  </a:ext>
                </a:extLst>
              </a:tr>
              <a:tr h="2500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233638619"/>
                  </a:ext>
                </a:extLst>
              </a:tr>
              <a:tr h="750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Конечный результат: 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Национальное законодательство и нормативно-правовые правила вводят в действие классификацию и маркировку химической продукции в соответствии с СГС.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20980763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973153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710331"/>
              </p:ext>
            </p:extLst>
          </p:nvPr>
        </p:nvGraphicFramePr>
        <p:xfrm>
          <a:off x="422910" y="834453"/>
          <a:ext cx="6035040" cy="81381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035040">
                  <a:extLst>
                    <a:ext uri="{9D8B030D-6E8A-4147-A177-3AD203B41FA5}">
                      <a16:colId xmlns:a16="http://schemas.microsoft.com/office/drawing/2014/main" val="3866813821"/>
                    </a:ext>
                  </a:extLst>
                </a:gridCol>
              </a:tblGrid>
              <a:tr h="20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РУКОВОДСТВО И КООРДИНАЦИЯ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849126476"/>
                  </a:ext>
                </a:extLst>
              </a:tr>
              <a:tr h="6133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Цель: </a:t>
                      </a:r>
                      <a:r>
                        <a:rPr lang="ru-RU" sz="1600" b="0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создание информационно-координационной платформы для участия заинтересованных сторон и секторов на всех уровнях регулирования химических веществ.</a:t>
                      </a:r>
                      <a:endParaRPr lang="en-US" sz="1400" b="0" i="0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847661900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ШАГИ: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549769972"/>
                  </a:ext>
                </a:extLst>
              </a:tr>
              <a:tr h="1022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проект положения о создании межведомственного органа, основной функцией которого должна стать координация деятельности министерств и ведомств, организаций и учреждений в обеспечении безопасного для здоровья и окружающей среды использования химических веществ на всех этапах их жизненного цикла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846306725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95893776"/>
                  </a:ext>
                </a:extLst>
              </a:tr>
              <a:tr h="6133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Назначить Национальный орган, уполномоченный выступать от имени государства при выполнении административных функций, предусматриваемых СГС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716976300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781785139"/>
                  </a:ext>
                </a:extLst>
              </a:tr>
              <a:tr h="4089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Подготовить реестр предприятий, в обращении которых находятся опасные химические вещества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307195492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992995203"/>
                  </a:ext>
                </a:extLst>
              </a:tr>
              <a:tr h="4089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процедуру контроля за обращением химических веществ, включая производителей сырья, поставщиков, последующих пользователей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4045001410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852804674"/>
                  </a:ext>
                </a:extLst>
              </a:tr>
              <a:tr h="6133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Обеспечить на законодательном уровне сбор и обмен информацией о опасных химических веществах между ответственными государственными структурами и заинтересованными организациями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713147864"/>
                  </a:ext>
                </a:extLst>
              </a:tr>
              <a:tr h="2044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458187952"/>
                  </a:ext>
                </a:extLst>
              </a:tr>
              <a:tr h="817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Конечный результат: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600" b="0" dirty="0">
                          <a:effectLst/>
                        </a:rPr>
                        <a:t>Межведомственный орган, координирующий деятельность министерств и ведомств, организаций и учреждений для обеспечения безопасного использования химических веществ для здоровья и окружающей среды.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97219173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455" y="213360"/>
            <a:ext cx="645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ПО УСТОЙЧИВОМУ 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74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A22E"/>
            </a:gs>
            <a:gs pos="27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81000"/>
                <a:lumOff val="19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7668"/>
          <a:stretch/>
        </p:blipFill>
        <p:spPr>
          <a:xfrm>
            <a:off x="467832" y="4964805"/>
            <a:ext cx="6024407" cy="394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1784" y="411480"/>
            <a:ext cx="3640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latin typeface="Candara" panose="020E0502030303020204" pitchFamily="34" charset="0"/>
              </a:rPr>
              <a:t>ВВЕДЕНИЕ</a:t>
            </a:r>
            <a:endParaRPr lang="en-US" sz="4400" b="1" dirty="0">
              <a:latin typeface="Candara" panose="020E0502030303020204" pitchFamily="34" charset="0"/>
            </a:endParaRPr>
          </a:p>
          <a:p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532" y="1130843"/>
            <a:ext cx="6378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  <a:latin typeface="Candara" panose="020E0502030303020204" pitchFamily="34" charset="0"/>
              </a:rPr>
              <a:t>СОГЛАСОВАННАЯ НА ГЛОБАЛЬНОМ УРОВНЕ СИСТЕМА КЛАССИФИКАЦИИ ОПАСНОСТИ И МАРКИРОВКИ ХИМИЧЕСКОЙ ПРОДУКЦИИ </a:t>
            </a:r>
            <a:r>
              <a:rPr lang="ru-RU" b="1" dirty="0">
                <a:latin typeface="Candara" panose="020E0502030303020204" pitchFamily="34" charset="0"/>
              </a:rPr>
              <a:t>(далее – СГС) – инструмент для установления единых правил классификации и маркировки химических веществ и их смесей, представляющий логический и всеобъемлющий подход к:</a:t>
            </a:r>
            <a:endParaRPr lang="en-US" b="1" dirty="0">
              <a:latin typeface="Candara" panose="020E0502030303020204" pitchFamily="34" charset="0"/>
            </a:endParaRPr>
          </a:p>
          <a:p>
            <a:pPr algn="just"/>
            <a:endParaRPr lang="en-US" b="1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C00000"/>
                </a:solidFill>
                <a:latin typeface="Candara" panose="020E0502030303020204" pitchFamily="34" charset="0"/>
              </a:rPr>
              <a:t>определению физических опасностей химических веществ, опасностей для здоровья человека и окружающей среды;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C00000"/>
                </a:solidFill>
                <a:latin typeface="Candara" panose="020E0502030303020204" pitchFamily="34" charset="0"/>
              </a:rPr>
              <a:t>разработке процесса классификации, использующего доступную информацию о химических веществах для сопоставления с определенными критериями опасности;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C00000"/>
                </a:solidFill>
                <a:latin typeface="Candara" panose="020E0502030303020204" pitchFamily="34" charset="0"/>
              </a:rPr>
              <a:t>информированию об опасности, а также мерах предосторожности, на маркировке и в Паспорте безопасности (ПБ / SDS).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66510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8390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082807"/>
              </p:ext>
            </p:extLst>
          </p:nvPr>
        </p:nvGraphicFramePr>
        <p:xfrm>
          <a:off x="251460" y="857310"/>
          <a:ext cx="6366510" cy="76200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366510">
                  <a:extLst>
                    <a:ext uri="{9D8B030D-6E8A-4147-A177-3AD203B41FA5}">
                      <a16:colId xmlns:a16="http://schemas.microsoft.com/office/drawing/2014/main" val="1312560319"/>
                    </a:ext>
                  </a:extLst>
                </a:gridCol>
              </a:tblGrid>
              <a:tr h="171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spc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ЗНАНИЯ И ДАННЫЕ</a:t>
                      </a:r>
                      <a:endParaRPr lang="en-US" sz="1600" b="1" kern="1200" spc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68944632"/>
                  </a:ext>
                </a:extLst>
              </a:tr>
              <a:tr h="342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Цель:</a:t>
                      </a:r>
                      <a:r>
                        <a:rPr lang="ru-RU" sz="1600" b="1" dirty="0">
                          <a:effectLst/>
                        </a:rPr>
                        <a:t> устранение пробелов в знаниях об опасных свойствах химических веществ и маркировки опасных свойств в соответствии с СГС.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00895247"/>
                  </a:ext>
                </a:extLst>
              </a:tr>
              <a:tr h="171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spc="0" dirty="0">
                          <a:effectLst/>
                        </a:rPr>
                        <a:t>ШАГИ:</a:t>
                      </a:r>
                      <a:endParaRPr lang="en-US" sz="160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281024029"/>
                  </a:ext>
                </a:extLst>
              </a:tr>
              <a:tr h="342339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Разработать национальную систему сбора информации об опасных для здоровья и окружающей среды химических веществах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713628149"/>
                  </a:ext>
                </a:extLst>
              </a:tr>
              <a:tr h="110486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385136331"/>
                  </a:ext>
                </a:extLst>
              </a:tr>
              <a:tr h="51350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Провести идентификацию, классификацию и маркировку опасностей для здоровья и окружающей среды химической продукции, производимой на территории Республики Беларусь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035638270"/>
                  </a:ext>
                </a:extLst>
              </a:tr>
              <a:tr h="121864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754978302"/>
                  </a:ext>
                </a:extLst>
              </a:tr>
              <a:tr h="51350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Подготовить информационную базу данных, содержащую сведения об опасных свойствах химических веществ, их классификации и маркировке в соответствии с СГС 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809923038"/>
                  </a:ext>
                </a:extLst>
              </a:tr>
              <a:tr h="126573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625041524"/>
                  </a:ext>
                </a:extLst>
              </a:tr>
              <a:tr h="51350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Обеспечить доступ заинтересованных, в том числе населения, к базе данных, содержащей сведения об опасных свойствах химических веществ, их классификации и маркировке в соответствии с СГС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1504155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621437327"/>
                  </a:ext>
                </a:extLst>
              </a:tr>
              <a:tr h="51350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Сформировать и обновить единый реестр субъектов предпринимательства, осуществляющих производство, ввоз (вывоз), транспортировку, хранение, использование, утилизацию химических веществ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53383810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430070913"/>
                  </a:ext>
                </a:extLst>
              </a:tr>
              <a:tr h="342339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Создать и поддержать базу данных паспортов безопасности химической продукции, находящейся в обращении на территории Республики Беларусь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65119692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901385052"/>
                  </a:ext>
                </a:extLst>
              </a:tr>
              <a:tr h="513507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Разработать информационные материалы (брошюры, листовки, плакаты и т.д.) о классификации опасности и маркировке химических веществ, в том числе о пиктограммах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41196520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effectLst/>
                        </a:rPr>
                        <a:t> </a:t>
                      </a:r>
                      <a:endParaRPr lang="en-US" sz="1600" b="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73996822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455" y="213360"/>
            <a:ext cx="645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ПО УСТОЙЧИВОМУ 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073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416721"/>
              </p:ext>
            </p:extLst>
          </p:nvPr>
        </p:nvGraphicFramePr>
        <p:xfrm>
          <a:off x="422910" y="1875643"/>
          <a:ext cx="6012180" cy="54711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012180">
                  <a:extLst>
                    <a:ext uri="{9D8B030D-6E8A-4147-A177-3AD203B41FA5}">
                      <a16:colId xmlns:a16="http://schemas.microsoft.com/office/drawing/2014/main" val="111410993"/>
                    </a:ext>
                  </a:extLst>
                </a:gridCol>
              </a:tblGrid>
              <a:tr h="144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ЗНАНИЯ И ДАННЫЕ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093156953"/>
                  </a:ext>
                </a:extLst>
              </a:tr>
              <a:tr h="289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ШАГИ: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047622099"/>
                  </a:ext>
                </a:extLst>
              </a:tr>
              <a:tr h="433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Разработка обучающих программ и проведение семинаров со всеми заинтересованными сторонами по правилам классификации и маркировки химической продукции в соответствии с СГС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4026105233"/>
                  </a:ext>
                </a:extLst>
              </a:tr>
              <a:tr h="144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 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463740730"/>
                  </a:ext>
                </a:extLst>
              </a:tr>
              <a:tr h="2889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Провести семинары по повышению информированности и осведомленности об опасных свойствах химических веществ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3176961851"/>
                  </a:ext>
                </a:extLst>
              </a:tr>
              <a:tr h="144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 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1341039908"/>
                  </a:ext>
                </a:extLst>
              </a:tr>
              <a:tr h="433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Предоставить информацию для широкой общественности о маркировке химических веществ путем размещения информации в средствах массовой информации, на </a:t>
                      </a:r>
                      <a:r>
                        <a:rPr lang="ru-RU" sz="1600" b="0" dirty="0" err="1">
                          <a:effectLst/>
                        </a:rPr>
                        <a:t>интернет-ресурсах</a:t>
                      </a:r>
                      <a:r>
                        <a:rPr lang="ru-RU" sz="1600" b="0" dirty="0">
                          <a:effectLst/>
                        </a:rPr>
                        <a:t>, в местах общественного пользования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811597789"/>
                  </a:ext>
                </a:extLst>
              </a:tr>
              <a:tr h="1444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 Конечный результат: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983795227"/>
                  </a:ext>
                </a:extLst>
              </a:tr>
              <a:tr h="722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AD1F1F"/>
                          </a:solidFill>
                          <a:effectLst/>
                        </a:rPr>
                        <a:t>Система сбора и обмена информацией об опасных для здоровья и окружающей среды свойствах химических веществ, информированность и осведомленности об опасных свойствах химических веществ в различных секторах (промышленный, сельскохозяйственный, транспортный, аварийно-спасательный, потребительский).</a:t>
                      </a:r>
                      <a:endParaRPr lang="en-US" sz="1400" b="1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432" marR="46432" marT="0" marB="0"/>
                </a:tc>
                <a:extLst>
                  <a:ext uri="{0D108BD9-81ED-4DB2-BD59-A6C34878D82A}">
                    <a16:rowId xmlns:a16="http://schemas.microsoft.com/office/drawing/2014/main" val="214754489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25" y="296211"/>
            <a:ext cx="645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УСТОЙЧИВОМУ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509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14657"/>
              </p:ext>
            </p:extLst>
          </p:nvPr>
        </p:nvGraphicFramePr>
        <p:xfrm>
          <a:off x="354330" y="794544"/>
          <a:ext cx="6206490" cy="78638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206490">
                  <a:extLst>
                    <a:ext uri="{9D8B030D-6E8A-4147-A177-3AD203B41FA5}">
                      <a16:colId xmlns:a16="http://schemas.microsoft.com/office/drawing/2014/main" val="3583270643"/>
                    </a:ext>
                  </a:extLst>
                </a:gridCol>
              </a:tblGrid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ИНСТИТУЦИОНАЛЬНЫЙ ПОТЕНЦИАЛ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425412190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677907517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Цель: укрепление потенциала всех заинтересованных сторон для создания институциональной основы, обеспечивающей устойчивое внедрение СГС.</a:t>
                      </a:r>
                      <a:endParaRPr lang="en-US" sz="16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222075548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en-US" sz="16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4049382485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ШАГИ: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445810929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подготовке кадров и образованию: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039132913"/>
                  </a:ext>
                </a:extLst>
              </a:tr>
              <a:tr h="7878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учебные материалы по повышению осведомленности и наращиванию потенциала в области СГС:</a:t>
                      </a:r>
                      <a:endParaRPr lang="en-US" sz="1600" b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для регулирующих органов;</a:t>
                      </a:r>
                      <a:endParaRPr lang="en-US" sz="1600" b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для контролирующих органов;</a:t>
                      </a:r>
                      <a:endParaRPr lang="en-US" sz="1600" b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для работодателей и профсоюзов;</a:t>
                      </a:r>
                      <a:endParaRPr lang="en-US" sz="1600" b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- для потребителей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053739217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813942644"/>
                  </a:ext>
                </a:extLst>
              </a:tr>
              <a:tr h="3939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и внедрить программы профессиональной подготовки по вопросам классификации опасных свойств химической продукции для студентов высших учебных заведений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201822809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4150044258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и внедрить программы по вопросам классификации опасных свойств химической продукции для дошкольного и школьного образования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1694013746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571190334"/>
                  </a:ext>
                </a:extLst>
              </a:tr>
              <a:tr h="52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Разработать обучающую программу по проведению пострегистрационного мониторинга за обращением химической продукции для подготовки специалистов государственного санитарного надзора и экологической безопасности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4288514001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532581819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Обучение современным методам тестирования химической продукции с целью идентификации опасных для здоровья и окружающей среды свойств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135448822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305567292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455" y="213360"/>
            <a:ext cx="645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ПО УСТОЙЧИВОМУ 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210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96097"/>
              </p:ext>
            </p:extLst>
          </p:nvPr>
        </p:nvGraphicFramePr>
        <p:xfrm>
          <a:off x="274320" y="794544"/>
          <a:ext cx="6248400" cy="616634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580086955"/>
                    </a:ext>
                  </a:extLst>
                </a:gridCol>
              </a:tblGrid>
              <a:tr h="142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ИНСТИТУЦИОНАЛЬНЫЙ ПОТЕНЦИАЛ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598992946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ШАГИ: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44217821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 области материально-технического обеспечения: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584270822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lnSpc>
                          <a:spcPts val="12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468004964"/>
                  </a:ext>
                </a:extLst>
              </a:tr>
              <a:tr h="525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Обеспечивать постоянное обновление и совершенствование оборудования, предназначенного для проведения лабораторных испытаний химической продукции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137792916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1138345994"/>
                  </a:ext>
                </a:extLst>
              </a:tr>
              <a:tr h="52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Совершенствование и разработка новых методов изучения химической продукции, в том числе </a:t>
                      </a:r>
                      <a:r>
                        <a:rPr lang="en-US" sz="1600" b="0" dirty="0">
                          <a:effectLst/>
                        </a:rPr>
                        <a:t>in </a:t>
                      </a:r>
                      <a:r>
                        <a:rPr lang="en-US" sz="1600" b="0" dirty="0" err="1">
                          <a:effectLst/>
                        </a:rPr>
                        <a:t>silico</a:t>
                      </a:r>
                      <a:r>
                        <a:rPr lang="en-US" sz="1600" b="0" dirty="0">
                          <a:effectLst/>
                        </a:rPr>
                        <a:t> in vitro</a:t>
                      </a:r>
                      <a:r>
                        <a:rPr lang="ru-RU" sz="1600" b="0" dirty="0">
                          <a:effectLst/>
                        </a:rPr>
                        <a:t>. </a:t>
                      </a:r>
                      <a:endParaRPr lang="en-US" sz="1600" b="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Адаптация и внедрение международных стандартов ОЭСР в сфере испытания химических веществ 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1334877968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771012416"/>
                  </a:ext>
                </a:extLst>
              </a:tr>
              <a:tr h="5252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Обеспечить техническое оснащение лаборатории в соответствии с требованиями GLP по выявлению опасных свойств химических веществ Широкое внедрение в практику систем менеджмента качества в соответствии с требованиями СТБ ИСО/МЭК 17025, 9001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665831037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3916589422"/>
                  </a:ext>
                </a:extLst>
              </a:tr>
              <a:tr h="3939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Создание центров совместного использования дорогостоящего оборудования. Взаимодействие и координация деятельности лабораторных служб различной ведомственной подчиненности. 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519345464"/>
                  </a:ext>
                </a:extLst>
              </a:tr>
              <a:tr h="131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2736797663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Конечный результат: </a:t>
                      </a:r>
                      <a:r>
                        <a:rPr lang="ru-RU" sz="1600" b="0" dirty="0">
                          <a:effectLst/>
                        </a:rPr>
                        <a:t>Усиление кадрового и материально-технического потенциала в отношении всех аспектов химической безопасности. 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05" marR="42205" marT="0" marB="0"/>
                </a:tc>
                <a:extLst>
                  <a:ext uri="{0D108BD9-81ED-4DB2-BD59-A6C34878D82A}">
                    <a16:rowId xmlns:a16="http://schemas.microsoft.com/office/drawing/2014/main" val="1542706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455" y="213360"/>
            <a:ext cx="645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ПО УСТОЙЧИВОМУ ВНЕДРЕНИЮ СГС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948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320040"/>
            <a:ext cx="6438900" cy="894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1</a:t>
            </a:r>
          </a:p>
          <a:p>
            <a:pPr algn="ctr"/>
            <a:r>
              <a:rPr lang="ru-RU" sz="2000" b="1" dirty="0"/>
              <a:t>МЕЖДУНАРОДНОЕ СОПРОВОЖДЕНИЕ </a:t>
            </a:r>
          </a:p>
          <a:p>
            <a:pPr algn="ctr"/>
            <a:r>
              <a:rPr lang="ru-RU" sz="2000" b="1" dirty="0"/>
              <a:t>ПО ВНЕДРЕНИЮ СГС</a:t>
            </a:r>
          </a:p>
          <a:p>
            <a:pPr algn="just"/>
            <a:r>
              <a:rPr lang="ru-RU" sz="1400" dirty="0"/>
              <a:t>Ключевыми многосторонними группами для реализации взаимоотношений на международном уровне являются: </a:t>
            </a:r>
          </a:p>
          <a:p>
            <a:pPr algn="just"/>
            <a:endParaRPr lang="ru-RU" sz="1400" i="1" dirty="0"/>
          </a:p>
          <a:p>
            <a:pPr algn="just"/>
            <a:r>
              <a:rPr lang="ru-RU" sz="1400" b="1" i="1" dirty="0"/>
              <a:t>Экономический и Социальный Совет (ЭКОСОС) </a:t>
            </a:r>
          </a:p>
          <a:p>
            <a:pPr algn="just"/>
            <a:r>
              <a:rPr lang="ru-RU" sz="1400" i="1" dirty="0"/>
              <a:t>(главный орган, отвечающий за координацию экономической и социальной деятельности Организации Объединенных Наций и организаций, входящих в систему ООН. ЭКОСОС занимает центральное место в деятельности системы ООН по продвижению всех трех аспектов устойчивого развития — экономического, социального и экологического)</a:t>
            </a:r>
          </a:p>
          <a:p>
            <a:pPr algn="just"/>
            <a:r>
              <a:rPr lang="ru-RU" sz="1400" i="1" dirty="0"/>
              <a:t>Основные функции ЭКОСОС: </a:t>
            </a:r>
          </a:p>
          <a:p>
            <a:pPr algn="just"/>
            <a:r>
              <a:rPr lang="ru-RU" sz="1400" dirty="0"/>
              <a:t>•	служит главным форумом для обсуждения глобальных экономических, социальных и экологических вопросов;</a:t>
            </a:r>
          </a:p>
          <a:p>
            <a:pPr algn="just"/>
            <a:r>
              <a:rPr lang="ru-RU" sz="1400" dirty="0"/>
              <a:t>•	обеспечивает связь между разнообразными структурами системы ООН, занимающимися вопросами устойчивого развития;</a:t>
            </a:r>
          </a:p>
          <a:p>
            <a:pPr algn="just"/>
            <a:r>
              <a:rPr lang="ru-RU" sz="1400" dirty="0"/>
              <a:t>•	выносит рекомендации в целях поощрения уважения и соблюдения прав человека и основных свобод для всех;</a:t>
            </a:r>
          </a:p>
          <a:p>
            <a:pPr algn="just"/>
            <a:r>
              <a:rPr lang="ru-RU" sz="1400" dirty="0"/>
              <a:t>•	оказывает помощь в решении международных социально-экономических проблем и вопросов охраны здоровья людей и способствует международному сотрудничеству в сфере культуры и образования;</a:t>
            </a:r>
          </a:p>
          <a:p>
            <a:pPr algn="just"/>
            <a:r>
              <a:rPr lang="ru-RU" sz="1400" dirty="0"/>
              <a:t>•	осуществляет последующую деятельность по итогам крупных конференций и встреч на высшем уровне ООН.</a:t>
            </a:r>
          </a:p>
          <a:p>
            <a:pPr algn="just"/>
            <a:r>
              <a:rPr lang="ru-RU" sz="1600" i="1" dirty="0">
                <a:solidFill>
                  <a:srgbClr val="C00000"/>
                </a:solidFill>
              </a:rPr>
              <a:t>https://www.un.org/ru/aboutun/booklet/ecosoc.shtml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i="1" dirty="0"/>
              <a:t>Подкомитет экспертов ООН по СГС (UNSCEGHS)</a:t>
            </a:r>
          </a:p>
          <a:p>
            <a:pPr algn="just"/>
            <a:r>
              <a:rPr lang="ru-RU" sz="1400" i="1" dirty="0"/>
              <a:t>(возможно участие в UNSCEGHS в качестве наблюдателя или после вступления страны в качестве члена, существует возможность представлять неофициальные документы в UNSCEGHS или предоставлять информационные материалы для осведомления других стран о ходе внедрения СГС)</a:t>
            </a:r>
          </a:p>
          <a:p>
            <a:pPr algn="just"/>
            <a:r>
              <a:rPr lang="ru-RU" sz="1600" i="1" dirty="0">
                <a:solidFill>
                  <a:srgbClr val="C00000"/>
                </a:solidFill>
              </a:rPr>
              <a:t>(https://unece.org/transport/documents/2021/09/standards/ghs-rev9)</a:t>
            </a:r>
          </a:p>
          <a:p>
            <a:pPr algn="just">
              <a:lnSpc>
                <a:spcPts val="1600"/>
              </a:lnSpc>
            </a:pPr>
            <a:r>
              <a:rPr lang="ru-RU" sz="1400" b="1" i="1" dirty="0"/>
              <a:t>Всемирная торговая организация</a:t>
            </a:r>
            <a:r>
              <a:rPr lang="ru-RU" sz="1400" dirty="0"/>
              <a:t> / ВТО (</a:t>
            </a:r>
            <a:r>
              <a:rPr lang="ru-RU" sz="1400" dirty="0" err="1">
                <a:ea typeface="Tahoma" panose="020B0604030504040204" pitchFamily="34" charset="0"/>
              </a:rPr>
              <a:t>World</a:t>
            </a:r>
            <a:r>
              <a:rPr lang="ru-RU" sz="1400" dirty="0">
                <a:ea typeface="Tahoma" panose="020B0604030504040204" pitchFamily="34" charset="0"/>
              </a:rPr>
              <a:t> </a:t>
            </a:r>
            <a:r>
              <a:rPr lang="ru-RU" sz="1400" dirty="0" err="1">
                <a:ea typeface="Tahoma" panose="020B0604030504040204" pitchFamily="34" charset="0"/>
              </a:rPr>
              <a:t>Trade</a:t>
            </a:r>
            <a:r>
              <a:rPr lang="ru-RU" sz="1400" dirty="0">
                <a:ea typeface="Tahoma" panose="020B0604030504040204" pitchFamily="34" charset="0"/>
              </a:rPr>
              <a:t> </a:t>
            </a:r>
            <a:r>
              <a:rPr lang="ru-RU" sz="1400" dirty="0" err="1">
                <a:ea typeface="Tahoma" panose="020B0604030504040204" pitchFamily="34" charset="0"/>
              </a:rPr>
              <a:t>Organization</a:t>
            </a:r>
            <a:r>
              <a:rPr lang="ru-RU" sz="1400" dirty="0"/>
              <a:t> / </a:t>
            </a:r>
            <a:r>
              <a:rPr lang="ru-RU" sz="1400" dirty="0">
                <a:ea typeface="Tahoma" panose="020B0604030504040204" pitchFamily="34" charset="0"/>
              </a:rPr>
              <a:t>WTO</a:t>
            </a:r>
            <a:r>
              <a:rPr lang="ru-RU" sz="1400" dirty="0"/>
              <a:t>)  </a:t>
            </a:r>
            <a:r>
              <a:rPr lang="ru-RU" sz="1400" i="1" dirty="0"/>
              <a:t>(для предоставления уведомления о новых торговых условиях)</a:t>
            </a:r>
            <a:endParaRPr lang="en-US" sz="1400" dirty="0"/>
          </a:p>
          <a:p>
            <a:pPr>
              <a:lnSpc>
                <a:spcPts val="1600"/>
              </a:lnSpc>
            </a:pP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https://www.wto.org</a:t>
            </a:r>
          </a:p>
          <a:p>
            <a:pPr indent="457200">
              <a:spcAft>
                <a:spcPts val="0"/>
              </a:spcAft>
            </a:pPr>
            <a:r>
              <a:rPr lang="ru-RU" sz="1400" i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ru-RU" sz="1400" b="1" i="1" dirty="0"/>
              <a:t>ЮНИТАР</a:t>
            </a:r>
            <a:r>
              <a:rPr lang="en-US" sz="1400" dirty="0"/>
              <a:t> (</a:t>
            </a:r>
            <a:r>
              <a:rPr lang="ru-RU" sz="1400" dirty="0"/>
              <a:t>Учебный и научно</a:t>
            </a:r>
            <a:r>
              <a:rPr lang="en-US" sz="1400" dirty="0"/>
              <a:t>-</a:t>
            </a:r>
            <a:r>
              <a:rPr lang="ru-RU" sz="1400" dirty="0"/>
              <a:t>исследовательский институт ООН</a:t>
            </a:r>
            <a:r>
              <a:rPr lang="en-US" sz="1400" dirty="0"/>
              <a:t>) (The </a:t>
            </a:r>
            <a:r>
              <a:rPr lang="en-US" sz="1400" dirty="0">
                <a:ea typeface="Tahoma" panose="020B0604030504040204" pitchFamily="34" charset="0"/>
              </a:rPr>
              <a:t>United Nations Institute for Training and Research</a:t>
            </a:r>
            <a:r>
              <a:rPr lang="en-US" sz="1400" dirty="0"/>
              <a:t> / </a:t>
            </a:r>
            <a:r>
              <a:rPr lang="en-US" sz="1400" dirty="0">
                <a:ea typeface="Tahoma" panose="020B0604030504040204" pitchFamily="34" charset="0"/>
              </a:rPr>
              <a:t>UNITAR</a:t>
            </a:r>
            <a:r>
              <a:rPr lang="en-US" sz="1400" dirty="0"/>
              <a:t>)</a:t>
            </a:r>
            <a:endParaRPr lang="ru-RU" sz="1400" dirty="0"/>
          </a:p>
          <a:p>
            <a:pPr algn="just">
              <a:lnSpc>
                <a:spcPts val="1500"/>
              </a:lnSpc>
            </a:pPr>
            <a:r>
              <a:rPr lang="en-US" sz="1600" i="1" dirty="0">
                <a:solidFill>
                  <a:srgbClr val="C00000"/>
                </a:solidFill>
              </a:rPr>
              <a:t>https://unitary.org</a:t>
            </a:r>
            <a:endParaRPr lang="ru-RU" sz="1600" i="1" dirty="0">
              <a:solidFill>
                <a:srgbClr val="C00000"/>
              </a:solidFill>
            </a:endParaRPr>
          </a:p>
          <a:p>
            <a:pPr algn="just"/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717739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" y="322033"/>
            <a:ext cx="6438900" cy="8673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1</a:t>
            </a:r>
          </a:p>
          <a:p>
            <a:pPr algn="ctr"/>
            <a:r>
              <a:rPr lang="ru-RU" sz="2000" b="1" dirty="0"/>
              <a:t>МЕЖДУНАРОДНОЕ СОПРОВОЖДЕНИЕ ПО ВНЕДРЕНИЮ СГС</a:t>
            </a:r>
          </a:p>
          <a:p>
            <a:pPr algn="just"/>
            <a:endParaRPr lang="ru-RU" sz="1400" dirty="0"/>
          </a:p>
          <a:p>
            <a:pPr algn="ctr"/>
            <a:r>
              <a:rPr lang="ru-RU" sz="1400" b="1" kern="1800" spc="-20" dirty="0">
                <a:latin typeface="Times New Roman" panose="02020603050405020304" pitchFamily="18" charset="0"/>
              </a:rPr>
              <a:t>Ключевыми многосторонними группами для реализации взаимоотношений на международном уровне являются: </a:t>
            </a:r>
          </a:p>
          <a:p>
            <a:pPr algn="just"/>
            <a:endParaRPr lang="en-US" sz="1400" b="1" kern="1800" spc="-20" dirty="0">
              <a:latin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Международная организация труда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Labour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ILO)</a:t>
            </a:r>
            <a:r>
              <a:rPr lang="ru-RU" sz="1400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https://www.ilo.org/global/lang--en/index.htm</a:t>
            </a:r>
            <a:endParaRPr lang="en-US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400" kern="1800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i="1" kern="1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Международные карточки МОТ-ВОЗ по химической безопасности </a:t>
            </a:r>
            <a:r>
              <a:rPr lang="ru-RU" sz="1400" b="1" kern="1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b="1" kern="1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ICSC</a:t>
            </a:r>
            <a:r>
              <a:rPr lang="ru-RU" sz="1400" b="1" kern="18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Международные карточки химической безопасности (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ICSC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представляют собой технические паспорта, предназначенные для предоставления необходимой информации о безопасности и здоровье химических веществ в четкой и краткой форме. Основной целью Карточек является </a:t>
            </a:r>
            <a:r>
              <a:rPr lang="ru-RU" sz="1400" b="1" dirty="0">
                <a:solidFill>
                  <a:srgbClr val="AD1F1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безопасному использованию химических веществ на рабочем месте.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целевыми </a:t>
            </a:r>
            <a:r>
              <a:rPr lang="ru-RU" sz="1400" b="1" dirty="0">
                <a:solidFill>
                  <a:srgbClr val="AD1F1F"/>
                </a:solidFill>
                <a:latin typeface="Times New Roman" panose="02020603050405020304" pitchFamily="18" charset="0"/>
              </a:rPr>
              <a:t>пользователями являются работники и лица, ответственные за безопасность и гигиену труда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Проект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ICSC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является совместным мероприятием Международной организации труда (МОТ) и Всемирной организации здравоохранения (ВОЗ) в сотрудничестве с Европейской комиссией.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safework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WCMS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_113134/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en-US" sz="1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htm</a:t>
            </a:r>
          </a:p>
          <a:p>
            <a:pPr algn="just"/>
            <a:endParaRPr lang="en-US" sz="1400" dirty="0"/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Европейская экономическая комиссия ООН ЕЭК ООН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United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Commission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UNECE) 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целью информирования международного сообщества о прогрессе в области СГС в стране, обмена опытом и получения отзывов) </a:t>
            </a:r>
          </a:p>
          <a:p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https://unece.org</a:t>
            </a:r>
          </a:p>
          <a:p>
            <a:pPr algn="just"/>
            <a:endParaRPr lang="ru-RU" sz="1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Стратегический подход к международному регулированию химических веществ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СПМРХВ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 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Strategic Approach to International Chemicals Management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 </a:t>
            </a:r>
            <a:r>
              <a:rPr lang="en-US" sz="1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SAICM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pPr algn="just"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(представляет собой глобальную политическую основу для содействия рациональному регулированию химических веществ. Секретариат СПМРХВ размещается в Программе ООН по окружающей среде)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https://www.saicm.org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59107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441960"/>
            <a:ext cx="6438900" cy="8149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</a:t>
            </a:r>
            <a:r>
              <a:rPr lang="en-US" sz="2000" b="1" dirty="0"/>
              <a:t>2</a:t>
            </a:r>
            <a:endParaRPr lang="ru-RU" sz="2000" b="1" dirty="0"/>
          </a:p>
          <a:p>
            <a:pPr algn="ctr"/>
            <a:r>
              <a:rPr lang="ru-RU" sz="2000" b="1" dirty="0"/>
              <a:t>ИНФОРМАЦИОННЫЕ РЕСУРСЫ</a:t>
            </a:r>
            <a:endParaRPr lang="en-US" sz="2000" b="1" dirty="0"/>
          </a:p>
          <a:p>
            <a:pPr algn="ctr"/>
            <a:endParaRPr lang="ru-RU" sz="1400" dirty="0"/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Последнюю версию официального текста СГС можно найти на сайте: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http://www.unece.org/trans/danger/publi/ghs/ghs_welcome_e.html 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подробное описание «Пурпурной книги» можно найти в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Справочном Руководстве к «Пурпурной книге»: «Понимание СГС» доступно по адресу: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http://www.unece.org/trans/danger/publi/ghs/ghs_welcome_e.html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по запросу от UNITAR.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BY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Решением Совета Евразийской экономической комиссии от 03.03.2017 г. № 19 принят технический регламент Евразийского экономического союза «О безопасности химической продукции» (ТР ЕАЭС 041/2017), разработанный с учетом критериев классификации и элементов информирования СГС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BY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версию официального текста ТР ЕАЭС 041/2017 можно найти на сайте:</a:t>
            </a:r>
            <a:r>
              <a:rPr lang="ru-BY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https://docs.eaeunion.org/docs/ru-ru/01413938/cncd_18052017_19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реализации ТР ЕАЭС 041/2017 по определению физико-химических, токсикологических свойств, включающих опасности для здоровья человека и среды обитания разработаны межгосударственные стандарты, которые соответствуют Рекомендациям ООН "Согласованная на глобальном уровне система классификации опасности и маркировки химической продукции (СГС)" ("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Globally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Harmonized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System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Labelling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Chemicals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(GHS)", NEQ)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Ознакомиться с полными текстами межгосударственных стандартов можно по адресу: 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https://ips3.belgiss.by/indexIps.php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4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/>
              <a:t>Стратегический подход к международному регулированию химических веществ</a:t>
            </a:r>
            <a:r>
              <a:rPr lang="en-US" sz="1400" dirty="0"/>
              <a:t> / </a:t>
            </a:r>
            <a:r>
              <a:rPr lang="ru-RU" sz="1400" dirty="0"/>
              <a:t>СПМРХВ</a:t>
            </a:r>
            <a:r>
              <a:rPr lang="en-US" sz="1400" dirty="0"/>
              <a:t> (The </a:t>
            </a:r>
            <a:r>
              <a:rPr lang="en-US" sz="1400" dirty="0">
                <a:ea typeface="Tahoma" panose="020B0604030504040204" pitchFamily="34" charset="0"/>
              </a:rPr>
              <a:t>Strategic Approach to International Chemicals Management</a:t>
            </a:r>
            <a:r>
              <a:rPr lang="en-US" sz="1400" dirty="0"/>
              <a:t> / </a:t>
            </a:r>
            <a:r>
              <a:rPr lang="en-US" sz="1400" dirty="0">
                <a:ea typeface="Tahoma" panose="020B0604030504040204" pitchFamily="34" charset="0"/>
              </a:rPr>
              <a:t>SAICM</a:t>
            </a:r>
            <a:r>
              <a:rPr lang="en-US" sz="1400" dirty="0"/>
              <a:t>) </a:t>
            </a:r>
          </a:p>
          <a:p>
            <a:pPr algn="just"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(представляет собой глобальную политическую основу для содействия рациональному регулированию химических веществ. Секретариат СПМРХВ размещается в Программе ООН по окружающей среде)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https://www.saicm.org</a:t>
            </a:r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16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Ознакомиться с полными текстами межгосударственных стандартов можно по адресу: </a:t>
            </a:r>
            <a:r>
              <a:rPr lang="ru-RU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https://ips3.belgiss.by/indexIps.php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568125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" y="289560"/>
            <a:ext cx="643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</a:t>
            </a:r>
            <a:r>
              <a:rPr lang="en-US" sz="2000" b="1" dirty="0"/>
              <a:t>2</a:t>
            </a:r>
            <a:endParaRPr lang="ru-RU" sz="2000" b="1" dirty="0"/>
          </a:p>
          <a:p>
            <a:pPr algn="ctr"/>
            <a:r>
              <a:rPr lang="ru-RU" sz="2000" b="1" dirty="0"/>
              <a:t>ИНФОРМАЦИОННЫЕ РЕСУРСЫ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76830"/>
              </p:ext>
            </p:extLst>
          </p:nvPr>
        </p:nvGraphicFramePr>
        <p:xfrm>
          <a:off x="335280" y="997446"/>
          <a:ext cx="6240779" cy="7863840"/>
        </p:xfrm>
        <a:graphic>
          <a:graphicData uri="http://schemas.openxmlformats.org/drawingml/2006/table">
            <a:tbl>
              <a:tblPr firstRow="1" firstCol="1" bandRow="1"/>
              <a:tblGrid>
                <a:gridCol w="1212040">
                  <a:extLst>
                    <a:ext uri="{9D8B030D-6E8A-4147-A177-3AD203B41FA5}">
                      <a16:colId xmlns:a16="http://schemas.microsoft.com/office/drawing/2014/main" val="688460502"/>
                    </a:ext>
                  </a:extLst>
                </a:gridCol>
                <a:gridCol w="1716580">
                  <a:extLst>
                    <a:ext uri="{9D8B030D-6E8A-4147-A177-3AD203B41FA5}">
                      <a16:colId xmlns:a16="http://schemas.microsoft.com/office/drawing/2014/main" val="1200876968"/>
                    </a:ext>
                  </a:extLst>
                </a:gridCol>
                <a:gridCol w="3312159">
                  <a:extLst>
                    <a:ext uri="{9D8B030D-6E8A-4147-A177-3AD203B41FA5}">
                      <a16:colId xmlns:a16="http://schemas.microsoft.com/office/drawing/2014/main" val="1240168301"/>
                    </a:ext>
                  </a:extLst>
                </a:gridCol>
              </a:tblGrid>
              <a:tr h="99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Номер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Примечание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683595"/>
                  </a:ext>
                </a:extLst>
              </a:tr>
              <a:tr h="94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32419-2022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Классификация опасности химической продукции. Общие требования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настоящем стандарте реализованы положения Рекомендаций ООН ST/SG/AC.10/30/Rev.7 «Согласованная на глобальном уровне система классификации опасности и маркировки химической продукции (СГС)» [«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(GHS)»], седьмое пересмотренное издание, в части классификации опасности химической продукции (главы 1.3, 2.1–2.17, 3.1–3.10, 4.1, 4,2 приложения 8)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477628"/>
                  </a:ext>
                </a:extLst>
              </a:tr>
              <a:tr h="94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32423-2013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Классификация опасности смесевой химической продукции по воздействию на организм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ST/SG/AC.10/30/Rev.4* "Согласованная на глобальном уровне система классификации опасности и маркировки химической продукции (СГС)" ["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(GHS)"], четвертое пересмотренное издание в части классификации опасности химической продукции по воздействию на организм (разделы 4-7, главы 1.3, 3.1-3.10, приложения 2, 8)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251472"/>
                  </a:ext>
                </a:extLst>
              </a:tr>
              <a:tr h="854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32424-2013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Классификация опасности химической продукции по воздействию на окружающую среду. Основные положения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ST/SG/AC.10/30/Rev.4* "Согласованная на глобальном уровне система классификации опасности и маркировки химической продукции (СГС)" ("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(GHS)", NEQ), четвертое пересмотренное издание, в части классификации химической продукции (разделы 4-7, глава 4.1, приложение 9)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80766"/>
                  </a:ext>
                </a:extLst>
              </a:tr>
              <a:tr h="94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32425-2013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Классификация опасности смесевой химической продукции по воздействию на окружающую среду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ST/SG/AC.10/30/Rev.4* "Согласованная на глобальном уровне система классификации опасности и маркировки химической продукции (СГС)" ["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(GHS)", NEQ], четвертое пересмотренное издание, в части классификации опасности химической продукции по воздействию на окружающую среду (разделы 4-7, главы 1.3, 4.1, приложения 2, 8)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38722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697086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" y="289560"/>
            <a:ext cx="643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</a:t>
            </a:r>
            <a:r>
              <a:rPr lang="en-US" sz="2000" b="1" dirty="0"/>
              <a:t>2</a:t>
            </a:r>
            <a:endParaRPr lang="ru-RU" sz="2000" b="1" dirty="0"/>
          </a:p>
          <a:p>
            <a:pPr algn="ctr"/>
            <a:r>
              <a:rPr lang="ru-RU" sz="2000" b="1" dirty="0"/>
              <a:t>ИНФОРМАЦИОННЫЕ РЕСУРСЫ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29650"/>
              </p:ext>
            </p:extLst>
          </p:nvPr>
        </p:nvGraphicFramePr>
        <p:xfrm>
          <a:off x="335280" y="997446"/>
          <a:ext cx="6240779" cy="6583680"/>
        </p:xfrm>
        <a:graphic>
          <a:graphicData uri="http://schemas.openxmlformats.org/drawingml/2006/table">
            <a:tbl>
              <a:tblPr firstRow="1" firstCol="1" bandRow="1"/>
              <a:tblGrid>
                <a:gridCol w="1212040">
                  <a:extLst>
                    <a:ext uri="{9D8B030D-6E8A-4147-A177-3AD203B41FA5}">
                      <a16:colId xmlns:a16="http://schemas.microsoft.com/office/drawing/2014/main" val="688460502"/>
                    </a:ext>
                  </a:extLst>
                </a:gridCol>
                <a:gridCol w="1716580">
                  <a:extLst>
                    <a:ext uri="{9D8B030D-6E8A-4147-A177-3AD203B41FA5}">
                      <a16:colId xmlns:a16="http://schemas.microsoft.com/office/drawing/2014/main" val="1200876968"/>
                    </a:ext>
                  </a:extLst>
                </a:gridCol>
                <a:gridCol w="3312159">
                  <a:extLst>
                    <a:ext uri="{9D8B030D-6E8A-4147-A177-3AD203B41FA5}">
                      <a16:colId xmlns:a16="http://schemas.microsoft.com/office/drawing/2014/main" val="1240168301"/>
                    </a:ext>
                  </a:extLst>
                </a:gridCol>
              </a:tblGrid>
              <a:tr h="77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Номер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Примечание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683595"/>
                  </a:ext>
                </a:extLst>
              </a:tr>
              <a:tr h="11394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31340-2013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Предупредительная маркировка химической продукции. Общие требования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ST/SG/AC.10/30/Rev.7 ООН ST/SG/AC.10/30/Rev.7 «Согласованная на глобальном уровне система классификации опасности и маркировки химической продукции (СГС)» («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(GHS»), седьмое пересмотренное издание, в части информирования об опасности хи-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мической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продукции посредством разработки предупредительной маркировки (главы 1.4, 2.1–2.17, 3.1–3.10, 4.1, 4.2, приложения 1, 3, 7)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548236"/>
                  </a:ext>
                </a:extLst>
              </a:tr>
              <a:tr h="12344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32421-2013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Классификация химической продукции, опасность которой обусловлена физико-химическими свойствами. Методы испытаний взрывчатой химической продукции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ST/SG/AC.10/30/Rev.4* 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(GHS) [Согласованная на глобальном уровне система классификации опасности и маркировки химической продукции (СГС)], четвертое пересмотренное издание, в части классификации химической продукции (раздел 4, главы 1.3, 2.1, приложение 2), а также Руководству по испытаниям и критериям Рекомендаций ООН по перевозке опасных грузов ST/SG/AC.10/11/Rev.5, пятое пересмотренное издание (раздел 4, главы 10-17, приложения 1, 6).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07500"/>
                  </a:ext>
                </a:extLst>
              </a:tr>
              <a:tr h="9495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ГОСТ 30333-2022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Паспорт безопасности химической продукции. Общие требования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Настоящий стандарт соответствует Рекомендациям ООН ST/SG/AC.10/30/Rev.7 «Согласованная на глобальном уровне система классификации опасности и маркировки химической продукции (СГС)» («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Globally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Harmonized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System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Classification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Labeling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(GHS»), седьмое пересмотренное издание, в части минимальных требований к содержанию паспорта безопасности (приложение 4), (часть 1, глава 1.5, таблица 1.5.2)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243" marR="372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46301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0877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" y="289560"/>
            <a:ext cx="6438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Приложение 3</a:t>
            </a:r>
          </a:p>
          <a:p>
            <a:pPr algn="ctr"/>
            <a:r>
              <a:rPr lang="ru-RU" sz="2000" b="1" dirty="0"/>
              <a:t>НАЦИОНАЛЬНЫЙ ПЛАН ДЕЙСТВИЙ</a:t>
            </a:r>
          </a:p>
          <a:p>
            <a:pPr algn="ctr"/>
            <a:r>
              <a:rPr lang="ru-RU" sz="2000" b="1" dirty="0"/>
              <a:t>по внедрению международной системы классификации опасности и маркировки химических веществ в Республике Беларусь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48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169129"/>
              </p:ext>
            </p:extLst>
          </p:nvPr>
        </p:nvGraphicFramePr>
        <p:xfrm>
          <a:off x="318135" y="1920777"/>
          <a:ext cx="6275070" cy="6804001"/>
        </p:xfrm>
        <a:graphic>
          <a:graphicData uri="http://schemas.openxmlformats.org/drawingml/2006/table">
            <a:tbl>
              <a:tblPr firstRow="1" firstCol="1" bandRow="1"/>
              <a:tblGrid>
                <a:gridCol w="1864995">
                  <a:extLst>
                    <a:ext uri="{9D8B030D-6E8A-4147-A177-3AD203B41FA5}">
                      <a16:colId xmlns:a16="http://schemas.microsoft.com/office/drawing/2014/main" val="938625779"/>
                    </a:ext>
                  </a:extLst>
                </a:gridCol>
                <a:gridCol w="2318385">
                  <a:extLst>
                    <a:ext uri="{9D8B030D-6E8A-4147-A177-3AD203B41FA5}">
                      <a16:colId xmlns:a16="http://schemas.microsoft.com/office/drawing/2014/main" val="3936791289"/>
                    </a:ext>
                  </a:extLst>
                </a:gridCol>
                <a:gridCol w="2091690">
                  <a:extLst>
                    <a:ext uri="{9D8B030D-6E8A-4147-A177-3AD203B41FA5}">
                      <a16:colId xmlns:a16="http://schemas.microsoft.com/office/drawing/2014/main" val="2156740836"/>
                    </a:ext>
                  </a:extLst>
                </a:gridCol>
              </a:tblGrid>
              <a:tr h="387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en-US" sz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Меры/действия</a:t>
                      </a:r>
                      <a:endParaRPr lang="en-US" sz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 (продукт)</a:t>
                      </a:r>
                      <a:endParaRPr lang="en-US" sz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060716"/>
                  </a:ext>
                </a:extLst>
              </a:tr>
              <a:tr h="774832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Раздел 1 Разработка и совершенствование</a:t>
                      </a:r>
                      <a:r>
                        <a:rPr lang="ru-RU" sz="12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законодательных мер</a:t>
                      </a:r>
                      <a:r>
                        <a:rPr lang="ru-RU" sz="12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направленных на внедрение Согласованной на глобальном уровне системы классификации и маркировки химических веществ (СГС) в национальную систему управления химическими веществами</a:t>
                      </a:r>
                      <a:endParaRPr lang="en-US" sz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734596"/>
                  </a:ext>
                </a:extLst>
              </a:tr>
              <a:tr h="21307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1.1.Формирование законодательной основы для внедрения СГС в Республике Беларусь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НПА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"О внедрении системы классификации опасности химических веществ и элементов информирования на основе Согласованной на глобальном уровне системы классификации опасности и маркировки химических веществ (СГС) в Республике Беларусь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Закрепление требований к классификации и маркировке химических веществ в национальном законодательстве в соответствии с СГС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62142"/>
                  </a:ext>
                </a:extLst>
              </a:tr>
              <a:tr h="968535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 Гармонизация действующей на национальном уровне системы классификации и маркировки химических веществ с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-ми принципами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Пересмотр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нормативных актов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области классификации и маркировки химических веществ в разных отраслях экономики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Выявлены пробелы и противоречия в национальных НПА по сравнению с международными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069479"/>
                  </a:ext>
                </a:extLst>
              </a:tr>
              <a:tr h="1162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Разработка пакета НПА о внесении изменений и дополнений в действующие НПА в области классификации и маркировки химических веществ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Подготовлен пакет нормативных правовых актов с изменениям, дополнениям в соответствии  с международными требованиями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553199"/>
                  </a:ext>
                </a:extLst>
              </a:tr>
              <a:tr h="13802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 Усовершенствование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Нормативно-правовой базы для контроля за выполнением требований по обеспечению безопасности использо-вания химических веществ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системы пострегистрационного мониторинга за обращением опасных химических веществ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эффективности государственного контроля в данной области снижение уязвимости страны в обеспечении химической безопасности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7" marR="412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488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25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783330" y="2366010"/>
            <a:ext cx="548640" cy="4475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3143250" y="1674476"/>
            <a:ext cx="765810" cy="748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80060" y="548640"/>
            <a:ext cx="3623310" cy="11258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0060" y="5163304"/>
            <a:ext cx="6217920" cy="3786385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019106" y="297180"/>
            <a:ext cx="2656013" cy="1840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2945" y="552852"/>
            <a:ext cx="488061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600" b="1" dirty="0">
                <a:solidFill>
                  <a:srgbClr val="F0A22E"/>
                </a:solidFill>
              </a:rPr>
              <a:t>Основные </a:t>
            </a:r>
          </a:p>
          <a:p>
            <a:pPr>
              <a:lnSpc>
                <a:spcPts val="4000"/>
              </a:lnSpc>
            </a:pPr>
            <a:r>
              <a:rPr lang="ru-RU" sz="4000" b="1" dirty="0">
                <a:solidFill>
                  <a:schemeClr val="bg1"/>
                </a:solidFill>
              </a:rPr>
              <a:t>цели  СГС</a:t>
            </a:r>
          </a:p>
          <a:p>
            <a:endParaRPr lang="en-US" sz="3600" b="1" dirty="0">
              <a:solidFill>
                <a:srgbClr val="F0A22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060" y="3099315"/>
            <a:ext cx="605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ru-RU" dirty="0"/>
              <a:t>Информирование пользователей об опасности посредством стандартных символов и фраз на этикетках упаковки и в паспортах безопасности (ПБ)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3616" y="8235315"/>
            <a:ext cx="852910" cy="811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85725" y="7207429"/>
            <a:ext cx="617220" cy="6743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60071" y="5304948"/>
            <a:ext cx="59550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- </a:t>
            </a:r>
            <a:r>
              <a:rPr lang="ru-RU" b="1" dirty="0"/>
              <a:t>СГС является наиболее актуальным международным источником информации по химической безопасности. </a:t>
            </a:r>
            <a:r>
              <a:rPr lang="en-US" b="1" dirty="0"/>
              <a:t> </a:t>
            </a:r>
          </a:p>
          <a:p>
            <a:pPr algn="just">
              <a:buFontTx/>
              <a:buChar char="-"/>
            </a:pPr>
            <a:r>
              <a:rPr lang="ru-RU" b="1" dirty="0"/>
              <a:t>СГС охватывает все химические вещества, как в их чистом виде, так и в виде смесей. </a:t>
            </a:r>
            <a:endParaRPr lang="en-US" b="1" dirty="0"/>
          </a:p>
          <a:p>
            <a:pPr algn="just">
              <a:buFontTx/>
              <a:buChar char="-"/>
            </a:pPr>
            <a:r>
              <a:rPr lang="en-US" b="1" dirty="0"/>
              <a:t> </a:t>
            </a:r>
            <a:r>
              <a:rPr lang="ru-RU" b="1" dirty="0"/>
              <a:t>СГС предусматривает требования к предоставлению информации о химических веществах, которые представляют опасность на рабочих местах, при транспортировке опасных грузов, для потребителей и для окружающей среды. </a:t>
            </a:r>
            <a:endParaRPr lang="en-US" b="1" dirty="0"/>
          </a:p>
          <a:p>
            <a:pPr algn="just">
              <a:buFontTx/>
              <a:buChar char="-"/>
            </a:pPr>
            <a:r>
              <a:rPr lang="en-US" b="1" dirty="0"/>
              <a:t> </a:t>
            </a:r>
            <a:r>
              <a:rPr lang="ru-RU" b="1" dirty="0"/>
              <a:t>В СГС имеется перечень критериев классификации химических веществ по степени их опасности для здоровья людей, для окружающей среды и по степени физической опасности.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6510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7205" y="4022645"/>
            <a:ext cx="6057900" cy="1107996"/>
          </a:xfrm>
          <a:prstGeom prst="rect">
            <a:avLst/>
          </a:prstGeom>
          <a:ln w="19050">
            <a:solidFill>
              <a:srgbClr val="F0A22E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2200" b="1" i="1" dirty="0">
                <a:solidFill>
                  <a:srgbClr val="E89440"/>
                </a:solidFill>
              </a:rPr>
              <a:t>Внедрение СГС в первую очередь направлено на поддержку защиты здоровья человека и окружающей среды.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AF6B2D-921C-4658-B965-62634BF32BB0}"/>
              </a:ext>
            </a:extLst>
          </p:cNvPr>
          <p:cNvSpPr/>
          <p:nvPr/>
        </p:nvSpPr>
        <p:spPr>
          <a:xfrm>
            <a:off x="5760720" y="2800241"/>
            <a:ext cx="617220" cy="6743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DCA47D-D2E3-4559-A515-F2DF350071B3}"/>
              </a:ext>
            </a:extLst>
          </p:cNvPr>
          <p:cNvSpPr/>
          <p:nvPr/>
        </p:nvSpPr>
        <p:spPr>
          <a:xfrm>
            <a:off x="4226242" y="181968"/>
            <a:ext cx="494348" cy="14925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B09F39-0F18-40CB-8C4F-F564FD53EECF}"/>
              </a:ext>
            </a:extLst>
          </p:cNvPr>
          <p:cNvSpPr/>
          <p:nvPr/>
        </p:nvSpPr>
        <p:spPr>
          <a:xfrm>
            <a:off x="5959396" y="375386"/>
            <a:ext cx="960120" cy="6743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CB697D-4146-48CF-8BCF-7A1AAEC155AE}"/>
              </a:ext>
            </a:extLst>
          </p:cNvPr>
          <p:cNvSpPr/>
          <p:nvPr/>
        </p:nvSpPr>
        <p:spPr>
          <a:xfrm>
            <a:off x="5120640" y="910835"/>
            <a:ext cx="960120" cy="6743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82D0AE5-8FE5-4DED-923E-25B027F6DDD2}"/>
              </a:ext>
            </a:extLst>
          </p:cNvPr>
          <p:cNvSpPr/>
          <p:nvPr/>
        </p:nvSpPr>
        <p:spPr>
          <a:xfrm>
            <a:off x="480060" y="1674476"/>
            <a:ext cx="6057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ru-RU" dirty="0"/>
              <a:t>Создание единого стандарта классификации опасных химических веществ и сообщения информации о них для упрощения международной торговли химическими веществами и улучшения мер по защите здоровья человека и окружающей среды;</a:t>
            </a:r>
          </a:p>
        </p:txBody>
      </p:sp>
    </p:spTree>
    <p:extLst>
      <p:ext uri="{BB962C8B-B14F-4D97-AF65-F5344CB8AC3E}">
        <p14:creationId xmlns:p14="http://schemas.microsoft.com/office/powerpoint/2010/main" val="3295096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48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93421"/>
              </p:ext>
            </p:extLst>
          </p:nvPr>
        </p:nvGraphicFramePr>
        <p:xfrm>
          <a:off x="308609" y="417353"/>
          <a:ext cx="6286500" cy="8322787"/>
        </p:xfrm>
        <a:graphic>
          <a:graphicData uri="http://schemas.openxmlformats.org/drawingml/2006/table">
            <a:tbl>
              <a:tblPr firstRow="1" firstCol="1" bandRow="1"/>
              <a:tblGrid>
                <a:gridCol w="2095500">
                  <a:extLst>
                    <a:ext uri="{9D8B030D-6E8A-4147-A177-3AD203B41FA5}">
                      <a16:colId xmlns:a16="http://schemas.microsoft.com/office/drawing/2014/main" val="389332556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75528925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94347434"/>
                    </a:ext>
                  </a:extLst>
                </a:gridCol>
              </a:tblGrid>
              <a:tr h="458947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Меры/действия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 (продукт)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63589"/>
                  </a:ext>
                </a:extLst>
              </a:tr>
              <a:tr h="646122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 2. Обновление действующей системы институтов государственного регулирования (определение роли и функций) за обращением опасных химических веществ в рамках внедрения Согласованной на глобальном уровне системы классификации опасности и маркировки химических веществ</a:t>
                      </a:r>
                      <a:endParaRPr lang="en-US" sz="1200" b="1" i="1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061829"/>
                  </a:ext>
                </a:extLst>
              </a:tr>
              <a:tr h="1130714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  Обновление системы го</a:t>
                      </a: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сударственного регулирования обращения опасных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 Создание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межведомствен-ного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координационного органа (МКО) для согласованных действий по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выполнению требований по обеспечению безопасности использования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Координация деятельности министерств и ведомств в обеспечении безопасного для здоровья и окружающей среды использования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096851"/>
                  </a:ext>
                </a:extLst>
              </a:tr>
              <a:tr h="113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Четкое определение роли и функции отдельных министерств и ведомств по управлению обращением химических веществ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ответственности за использование отдельных категорий химических веществ (пестициды, удобрения, стойкие органические загрязнители, отходы); за деятельность в особых (чрезвычайных) ситуациях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79870"/>
                  </a:ext>
                </a:extLst>
              </a:tr>
              <a:tr h="113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Создание отдельных структурных подразделений в заинтересованных министерствах и ведомствах, функцией которых будет координация действий по всем аспектам управления химикатами.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эффективности работы органов государственного управления в обеспечении безопасности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подведомственных предприятиях, производящих и использующих химикаты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873663"/>
                  </a:ext>
                </a:extLst>
              </a:tr>
              <a:tr h="1130714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Методическое обеспечение </a:t>
                      </a: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обращения опасных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Разработать формы и процедуры функционирования межведомственного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координационного органа</a:t>
                      </a: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повышению эффективности управления опасными химическими веществами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деятельности по координации, корпоративности и коммуникации между государственными органами в области химической безопасности в разных отраслях экономики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559685"/>
                  </a:ext>
                </a:extLst>
              </a:tr>
              <a:tr h="1639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 Документально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закрепить роли и функции в области регулирования и обмена информацией при обращении химической продукции для задействованных в этой сфере государственных органов исполнительной власти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536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202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48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17390"/>
              </p:ext>
            </p:extLst>
          </p:nvPr>
        </p:nvGraphicFramePr>
        <p:xfrm>
          <a:off x="308609" y="533400"/>
          <a:ext cx="6286500" cy="561332"/>
        </p:xfrm>
        <a:graphic>
          <a:graphicData uri="http://schemas.openxmlformats.org/drawingml/2006/table">
            <a:tbl>
              <a:tblPr firstRow="1" firstCol="1" bandRow="1"/>
              <a:tblGrid>
                <a:gridCol w="2095500">
                  <a:extLst>
                    <a:ext uri="{9D8B030D-6E8A-4147-A177-3AD203B41FA5}">
                      <a16:colId xmlns:a16="http://schemas.microsoft.com/office/drawing/2014/main" val="389332556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75528925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94347434"/>
                    </a:ext>
                  </a:extLst>
                </a:gridCol>
              </a:tblGrid>
              <a:tr h="561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Меры/действия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 (продукт)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6358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81552"/>
              </p:ext>
            </p:extLst>
          </p:nvPr>
        </p:nvGraphicFramePr>
        <p:xfrm>
          <a:off x="308609" y="1094732"/>
          <a:ext cx="6286500" cy="7014217"/>
        </p:xfrm>
        <a:graphic>
          <a:graphicData uri="http://schemas.openxmlformats.org/drawingml/2006/table">
            <a:tbl>
              <a:tblPr firstRow="1" firstCol="1" bandRow="1"/>
              <a:tblGrid>
                <a:gridCol w="2095500">
                  <a:extLst>
                    <a:ext uri="{9D8B030D-6E8A-4147-A177-3AD203B41FA5}">
                      <a16:colId xmlns:a16="http://schemas.microsoft.com/office/drawing/2014/main" val="2818324146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52284844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891906165"/>
                    </a:ext>
                  </a:extLst>
                </a:gridCol>
              </a:tblGrid>
              <a:tr h="168622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Методическое обеспечение </a:t>
                      </a: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опасных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Разработать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регламент взаимодействия по смежным функциям в области регулирования и обмена информацией при обращении химической продукции для задействованных в этой сфере государственных органов исполнительной власти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наличие организационной и нормативно-правовой основ для координации заинтересованных сторон при внедрении СГС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947179"/>
                  </a:ext>
                </a:extLst>
              </a:tr>
              <a:tr h="65315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3.Усиление национальной системы надзора за обеспечением безопасного обращения химических веществ и предотвращение незаконного оборота токсичных и опасных продуктов</a:t>
                      </a:r>
                      <a:endParaRPr lang="en-US" sz="1200" b="1" i="1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218048"/>
                  </a:ext>
                </a:extLst>
              </a:tr>
              <a:tr h="17694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 Усиление таможенного контроля, в части надлежащего оформления ввозимых/вывозимых товаров, содержащих опасные химические вещества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Гармонизировать с СГС нормативно-правовые по контролю на таможенной границе за наличием предупредительной маркировки, паспорта безопасности химической продукции, соответствующей СГС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нормы по контролю на таможенной границе за наличием предупредительной маркировки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644123"/>
                  </a:ext>
                </a:extLst>
              </a:tr>
              <a:tr h="159384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3.2.Усиление системы надзора за обеспечением безопасного обращения химических веществ на предприятиях страны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Разработать, согласовать и утвердить планы проверок субъектов предпринимательства, в обращении которых находятся опасные химические вещества в соответствии со степенью риска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Доведение до всех заинтересованных субъектов предпринимательства планы проверок в области без опасного обращения химических веществ в соответствии с СГС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986324"/>
                  </a:ext>
                </a:extLst>
              </a:tr>
              <a:tr h="1311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Внести изменения в проверочные листы государственных контролирующих органов в соответствии с СГС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изменений в проверочные листы в области безопасного обращения химических веществ, доступных для всех заинтересованных субъектов предпринимательства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239" marR="272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91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663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48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29195"/>
              </p:ext>
            </p:extLst>
          </p:nvPr>
        </p:nvGraphicFramePr>
        <p:xfrm>
          <a:off x="308609" y="533400"/>
          <a:ext cx="6286500" cy="561332"/>
        </p:xfrm>
        <a:graphic>
          <a:graphicData uri="http://schemas.openxmlformats.org/drawingml/2006/table">
            <a:tbl>
              <a:tblPr firstRow="1" firstCol="1" bandRow="1"/>
              <a:tblGrid>
                <a:gridCol w="2095500">
                  <a:extLst>
                    <a:ext uri="{9D8B030D-6E8A-4147-A177-3AD203B41FA5}">
                      <a16:colId xmlns:a16="http://schemas.microsoft.com/office/drawing/2014/main" val="389332556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75528925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494347434"/>
                    </a:ext>
                  </a:extLst>
                </a:gridCol>
              </a:tblGrid>
              <a:tr h="561332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Меры/действия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 (продукт)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63589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777692"/>
              </p:ext>
            </p:extLst>
          </p:nvPr>
        </p:nvGraphicFramePr>
        <p:xfrm>
          <a:off x="308609" y="1094732"/>
          <a:ext cx="6286500" cy="7132320"/>
        </p:xfrm>
        <a:graphic>
          <a:graphicData uri="http://schemas.openxmlformats.org/drawingml/2006/table">
            <a:tbl>
              <a:tblPr firstRow="1" firstCol="1" bandRow="1"/>
              <a:tblGrid>
                <a:gridCol w="2095500">
                  <a:extLst>
                    <a:ext uri="{9D8B030D-6E8A-4147-A177-3AD203B41FA5}">
                      <a16:colId xmlns:a16="http://schemas.microsoft.com/office/drawing/2014/main" val="2883066323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95875089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906363940"/>
                    </a:ext>
                  </a:extLst>
                </a:gridCol>
              </a:tblGrid>
              <a:tr h="480834">
                <a:tc gridSpan="3"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Раздел4. Повышение информационного обеспечения, кадрового потенциала по внедрению системы Согласованной на глобальном уровне системы классификации опасности и маркировки химических веществ (СГС)</a:t>
                      </a:r>
                      <a:endParaRPr lang="en-US" sz="1200" b="1" i="1" kern="12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901414"/>
                  </a:ext>
                </a:extLst>
              </a:tr>
              <a:tr h="1634834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4.1. Создание информационного портала о химической продукции, обращающейся на территории республики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Создать и поддерживать в актуальном состоянии  единый реестр опасной химической продукции (для человека, для окружающей среды в соответствии с СГС), находящейся в обращении на территории Республики Беларусь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на постоянной основе реестра опасной химической продукции, находящейся в обращении на территории республики.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173912"/>
                  </a:ext>
                </a:extLst>
              </a:tr>
              <a:tr h="10578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Создать базу, содержащую научно обоснованные данные об опасных свойствах химической продукции, производимой и ввозимой в республику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Открытая база данных с доступом к ней всех заинтересованных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298395"/>
                  </a:ext>
                </a:extLst>
              </a:tr>
              <a:tr h="1827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Создать и поддерживать базу данных паспортов с классификацией и маркировкой веществ в соответствии с СГС химической продукции, находящейся в обращении на территории Республики Беларусь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доступ к информационному ресурсу (банк данных) с паспортами безопасности химической продукции; к информации об опасных свойствах химической продукции и правилах маркировки ее для всех потребителей химической продукции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82459"/>
                  </a:ext>
                </a:extLst>
              </a:tr>
              <a:tr h="18271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4.2. Совершенствование системы повышения кадрового потенциала в области обращения химических веществ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 Разработать учебные материалы по повышению осведомленности и наращиванию потенциала в области СГС: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регулирующих органов;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контролирующих органов;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работодателей и профсоюзов;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потребителей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учебных материалы по повышению осведомленности и наращиванию потенциала в области СГС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63" marR="36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834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92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00668" y="8682335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48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817544"/>
              </p:ext>
            </p:extLst>
          </p:nvPr>
        </p:nvGraphicFramePr>
        <p:xfrm>
          <a:off x="308609" y="533400"/>
          <a:ext cx="6286500" cy="561332"/>
        </p:xfrm>
        <a:graphic>
          <a:graphicData uri="http://schemas.openxmlformats.org/drawingml/2006/table">
            <a:tbl>
              <a:tblPr firstRow="1" firstCol="1" bandRow="1"/>
              <a:tblGrid>
                <a:gridCol w="1920241">
                  <a:extLst>
                    <a:ext uri="{9D8B030D-6E8A-4147-A177-3AD203B41FA5}">
                      <a16:colId xmlns:a16="http://schemas.microsoft.com/office/drawing/2014/main" val="3893325563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3475528925"/>
                    </a:ext>
                  </a:extLst>
                </a:gridCol>
                <a:gridCol w="2169159">
                  <a:extLst>
                    <a:ext uri="{9D8B030D-6E8A-4147-A177-3AD203B41FA5}">
                      <a16:colId xmlns:a16="http://schemas.microsoft.com/office/drawing/2014/main" val="3494347434"/>
                    </a:ext>
                  </a:extLst>
                </a:gridCol>
              </a:tblGrid>
              <a:tr h="561332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Меры/действия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AD1F1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 (продукт)</a:t>
                      </a:r>
                      <a:endParaRPr lang="en-US" sz="1200" b="1" kern="1200" dirty="0">
                        <a:solidFill>
                          <a:srgbClr val="AD1F1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05" marR="15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86358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188525"/>
              </p:ext>
            </p:extLst>
          </p:nvPr>
        </p:nvGraphicFramePr>
        <p:xfrm>
          <a:off x="308609" y="1094732"/>
          <a:ext cx="6286500" cy="7680960"/>
        </p:xfrm>
        <a:graphic>
          <a:graphicData uri="http://schemas.openxmlformats.org/drawingml/2006/table">
            <a:tbl>
              <a:tblPr firstRow="1" firstCol="1" bandRow="1"/>
              <a:tblGrid>
                <a:gridCol w="1926591">
                  <a:extLst>
                    <a:ext uri="{9D8B030D-6E8A-4147-A177-3AD203B41FA5}">
                      <a16:colId xmlns:a16="http://schemas.microsoft.com/office/drawing/2014/main" val="4213970050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2829491661"/>
                    </a:ext>
                  </a:extLst>
                </a:gridCol>
                <a:gridCol w="2162809">
                  <a:extLst>
                    <a:ext uri="{9D8B030D-6E8A-4147-A177-3AD203B41FA5}">
                      <a16:colId xmlns:a16="http://schemas.microsoft.com/office/drawing/2014/main" val="1591543684"/>
                    </a:ext>
                  </a:extLst>
                </a:gridCol>
              </a:tblGrid>
              <a:tr h="1562999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4.2. Совершенствование системы повышения кадрового потенциала в области обращения химических веществ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 Разработать учебные материалы по повышению осведомленности и наращиванию потенциала в области СГС: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регулирующих органов;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контролирующих органов;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работодателей и профсоюзов;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для потребителей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учебных материалов по повышению осведомленности и наращиванию потенциала в области СГС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42631"/>
                  </a:ext>
                </a:extLst>
              </a:tr>
              <a:tr h="1892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 Внедрить учебные программы и программы профессиональной подготовки по вопросам классификации опасных свойств химической продукции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молодых специалистов по вопросам классификации и маркировки химической продукции в соответствии с СГС;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сотрудников ключевых министерств и ведомств (включая лаборатории и органы сертификации) по вопросам классификации опасности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470825"/>
                  </a:ext>
                </a:extLst>
              </a:tr>
              <a:tr h="1069420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4.3.Повышение уровня осведомленности гражданского общества по вопросам систем классификации и предупредительной маркировки химических веществ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 Разработать информационные материалы (брошюры, листовки, плакаты и т.д.) о классификации опасности и маркировке химических веществ, в том числе о пиктограммах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доступа к информации об опасных свойствах химической продукции и правилах ее  маркировки для всех потребителей химической продукции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277876"/>
                  </a:ext>
                </a:extLst>
              </a:tr>
              <a:tr h="904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Провести коммуникативные мероприятия по повышению информированности и осведомленности об опасных свойствах химических веществ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предоставляемой информации и уровня осведомленности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239387"/>
                  </a:ext>
                </a:extLst>
              </a:tr>
              <a:tr h="13984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Предоставить информацию для широкой общественности о рисках и маркировке химических веществ путем размещения информации в средствах массовой информации, на интернет-ресурсах, в местах общественного пользования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осведомленности общественности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49" marR="30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738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998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елосипед, оставленный перед желтой стеной">
            <a:extLst>
              <a:ext uri="{FF2B5EF4-FFF2-40B4-BE49-F238E27FC236}">
                <a16:creationId xmlns:a16="http://schemas.microsoft.com/office/drawing/2014/main" id="{05CC969D-B449-4FEB-A682-6AE90D347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310" y="171450"/>
            <a:ext cx="6537960" cy="8766810"/>
          </a:xfrm>
          <a:custGeom>
            <a:avLst/>
            <a:gdLst>
              <a:gd name="connsiteX0" fmla="*/ 0 w 6375600"/>
              <a:gd name="connsiteY0" fmla="*/ 0 h 8661600"/>
              <a:gd name="connsiteX1" fmla="*/ 6375600 w 6375600"/>
              <a:gd name="connsiteY1" fmla="*/ 0 h 8661600"/>
              <a:gd name="connsiteX2" fmla="*/ 6375600 w 6375600"/>
              <a:gd name="connsiteY2" fmla="*/ 8661600 h 8661600"/>
              <a:gd name="connsiteX3" fmla="*/ 0 w 6375600"/>
              <a:gd name="connsiteY3" fmla="*/ 8661600 h 86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5600" h="8661600">
                <a:moveTo>
                  <a:pt x="0" y="0"/>
                </a:moveTo>
                <a:lnTo>
                  <a:pt x="6375600" y="0"/>
                </a:lnTo>
                <a:lnTo>
                  <a:pt x="6375600" y="8661600"/>
                </a:lnTo>
                <a:lnTo>
                  <a:pt x="0" y="8661600"/>
                </a:lnTo>
                <a:close/>
              </a:path>
            </a:pathLst>
          </a:cu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-3023" b="39072"/>
          <a:stretch/>
        </p:blipFill>
        <p:spPr>
          <a:xfrm>
            <a:off x="194309" y="171449"/>
            <a:ext cx="6758033" cy="87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1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1200" y="548372"/>
            <a:ext cx="606933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" panose="020E0502030303020204" pitchFamily="34" charset="0"/>
              </a:rPr>
              <a:t>С момента своего принятия в 2002 году СГС была признана одним из основных инструментов для обеспечения рационального обращения с химическими веществами.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b="1" dirty="0">
              <a:latin typeface="Candara" panose="020E05020303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" panose="020E0502030303020204" pitchFamily="34" charset="0"/>
              </a:rPr>
              <a:t>СГС обеспечивает единую и глобально понятную систему информирования об опасностях химической продукции, что способствует облегчению обмена информацией и международной торговле химическими веществами, свойства которых были проверены и оценены как опасные в соответствии с международными стандартами.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b="1" dirty="0">
              <a:latin typeface="Candara" panose="020E05020303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" panose="020E0502030303020204" pitchFamily="34" charset="0"/>
              </a:rPr>
              <a:t>Система СГС также интегрирована с другими законами и правилами, в том числе REACH, которые вместе отвечают за безопасность, связанную с химическими веществами.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b="1" dirty="0">
              <a:latin typeface="Candara" panose="020E05020303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" panose="020E0502030303020204" pitchFamily="34" charset="0"/>
              </a:rPr>
              <a:t>СГС является действительно согласованной и универсальной технической системой, оказавшей широчайшее влияние на все национальные и международные правила химической безопасности.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b="1" dirty="0">
              <a:latin typeface="Candara" panose="020E0502030303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Candara" panose="020E0502030303020204" pitchFamily="34" charset="0"/>
              </a:rPr>
              <a:t>СГС не является руководящим документом или стандартом.</a:t>
            </a:r>
          </a:p>
        </p:txBody>
      </p:sp>
    </p:spTree>
    <p:extLst>
      <p:ext uri="{BB962C8B-B14F-4D97-AF65-F5344CB8AC3E}">
        <p14:creationId xmlns:p14="http://schemas.microsoft.com/office/powerpoint/2010/main" val="91766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9CE6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2900" y="321648"/>
            <a:ext cx="6320790" cy="19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Основной документ СГС (далее – «Фиолетовая книга») устанавливает согласованную классификацию опасности и инструменты информирования с пояснениями по использованию данной системы и содержит: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2900" y="2448342"/>
            <a:ext cx="63207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Часть 1</a:t>
            </a:r>
            <a:r>
              <a:rPr lang="ru-RU" dirty="0">
                <a:latin typeface="Candara" panose="020E0502030303020204" pitchFamily="34" charset="0"/>
              </a:rPr>
              <a:t> – Введение, описывающее область действия, основные определения СГС и элементы информирования об опасности.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Часть 2</a:t>
            </a:r>
            <a:r>
              <a:rPr lang="ru-RU" dirty="0">
                <a:latin typeface="Candara" panose="020E0502030303020204" pitchFamily="34" charset="0"/>
              </a:rPr>
              <a:t> – информацию о критериях классификации по физическим опасностям.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Часть 3</a:t>
            </a:r>
            <a:r>
              <a:rPr lang="ru-RU" b="1" dirty="0">
                <a:latin typeface="Candara" panose="020E0502030303020204" pitchFamily="34" charset="0"/>
              </a:rPr>
              <a:t> </a:t>
            </a:r>
            <a:r>
              <a:rPr lang="ru-RU" dirty="0">
                <a:latin typeface="Candara" panose="020E0502030303020204" pitchFamily="34" charset="0"/>
              </a:rPr>
              <a:t>– информацию о классификации по опасности для здоровья человека.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Часть 4</a:t>
            </a:r>
            <a:r>
              <a:rPr lang="ru-RU" dirty="0">
                <a:latin typeface="Candara" panose="020E0502030303020204" pitchFamily="34" charset="0"/>
              </a:rPr>
              <a:t> – сведения о классификации опасности для окружающей среды.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8610" y="5342179"/>
            <a:ext cx="3749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Candara" panose="020E0502030303020204" pitchFamily="34" charset="0"/>
              </a:rPr>
              <a:t>ДОПОЛНИТЕЛЬНАЯ ИНФОРМАЦИЯ, ПРИМЕРЫ И РУКОВОДСТВА (НАПРИМЕР, РАСПОЛОЖЕНИЕ ЭЛЕМЕНТОВ МАРКИРОВКИ И ПРОЦЕСС ПОДГОТОВКИ ПАСПОРТОВ БЕЗОПАСНОСТИ) ПРЕДСТАВЛЕНЫ В ПРИЛОЖЕНИЯХ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0" y="5217070"/>
            <a:ext cx="2203258" cy="31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384" y="240272"/>
            <a:ext cx="5776436" cy="323009"/>
          </a:xfr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ru-RU" sz="16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На законодательном уровне внедрение СГС </a:t>
            </a:r>
            <a:r>
              <a:rPr lang="ru-RU" sz="1600" b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позволит:</a:t>
            </a:r>
            <a:endParaRPr lang="en-US" sz="1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51560"/>
            <a:ext cx="738664" cy="697229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ПРЕИМУЩЕСТВА ВНЕДРЕНИЯ СГС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2949" y="563281"/>
            <a:ext cx="582787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· </a:t>
            </a:r>
            <a:r>
              <a:rPr lang="ru-RU" sz="1450" dirty="0">
                <a:latin typeface="Arial Narrow" panose="020B0606020202030204" pitchFamily="34" charset="0"/>
                <a:cs typeface="Arial" panose="020B0604020202020204" pitchFamily="34" charset="0"/>
              </a:rPr>
              <a:t>способствовать улучшению охраны здоровья человека и окружающей среды путем внедрения международной системы; · устанавливать единые критерии классификации и маркировки; · способствовать международной торговле химическими веществами, с идентифицированной опасностью; · уменьшать необходимость проведения исследований и оценок в соответствии с различными системами классификации.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4384" y="2065848"/>
            <a:ext cx="5254909" cy="3385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Преимущества </a:t>
            </a:r>
            <a:r>
              <a: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для правительства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7233" y="2361988"/>
            <a:ext cx="58384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· </a:t>
            </a:r>
            <a:r>
              <a:rPr lang="ru-RU" sz="1450" dirty="0">
                <a:latin typeface="Arial Narrow" panose="020B0606020202030204" pitchFamily="34" charset="0"/>
                <a:cs typeface="Arial" panose="020B0604020202020204" pitchFamily="34" charset="0"/>
              </a:rPr>
              <a:t>снижение количества аварий и различных происшествий, связанных с применением химической продукции; · снижение затрат на здравоохранение; · улучшение защиты работников и населения от опасностей, связанных с химическими веществами; · снижение затрат и упрощение координации процессов законодательного регулирования, внедрения системы и мониторинга; · повышение взаимодействия между министерствами и ведомствами; · улучшение взаимодействия по вопросам химической безопасности как на национальном, так и на международном уровне.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4385" y="4342283"/>
            <a:ext cx="4563792" cy="3385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Преимущества для 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промышленности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7232" y="4642066"/>
            <a:ext cx="5843588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· </a:t>
            </a:r>
            <a:r>
              <a:rPr lang="ru-RU" sz="1450" dirty="0">
                <a:latin typeface="Arial Narrow" panose="020B0606020202030204" pitchFamily="34" charset="0"/>
                <a:cs typeface="Arial" panose="020B0604020202020204" pitchFamily="34" charset="0"/>
              </a:rPr>
              <a:t>повышение безопасности условий труда при производстве и транспортировке химических веществ, · улучшение взаимодействия с работниками; · повышение эффективности и снижение затрат на разработку предупредительных мероприятий при работе с опасными химическими веществами; · применение экспертной системы, в результате чего увеличивается применение экспертных ресурсов и снижаются материальные и трудовые затраты; · использование международных баз данных об опасных химических веществах; · расширение использования обучающих программ в области защиты здоровья и безопасности труда; · снижение затрат за счет уменьшения количества аварий и профессиональных заболеваний; · улучшение репутации и надежности компании.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4385" y="7270270"/>
            <a:ext cx="3787616" cy="3139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600" b="1" spc="-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Преимущества для общества в </a:t>
            </a:r>
            <a:r>
              <a:rPr lang="ru-RU" sz="1600" b="1" spc="-7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целом:</a:t>
            </a:r>
            <a:endParaRPr lang="en-US" sz="1600" b="1" spc="-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7953" y="7570133"/>
            <a:ext cx="579770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·   </a:t>
            </a:r>
            <a:r>
              <a:rPr lang="ru-RU" sz="1450" dirty="0">
                <a:latin typeface="Arial Narrow" panose="020B0606020202030204" pitchFamily="34" charset="0"/>
                <a:cs typeface="Arial" panose="020B0604020202020204" pitchFamily="34" charset="0"/>
              </a:rPr>
              <a:t>повышение безопасности для работников, потребителей и других категорий лиц за счет унифицированного и облегченного подхода к информированию об опасности химических веществ и практики безопасного использования и обращения; ·   надлежащая информированность об опасности, приводящая к более безопасному использованию химических веществ на рабочем месте и в быту.</a:t>
            </a:r>
            <a:endParaRPr lang="en-US" sz="14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9CE6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080135" y="4174391"/>
            <a:ext cx="544068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/>
            <a:r>
              <a:rPr lang="ru-RU" sz="4000" b="1" dirty="0">
                <a:ln/>
                <a:solidFill>
                  <a:schemeClr val="accent4"/>
                </a:solidFill>
                <a:latin typeface="Candara" panose="020E0502030303020204" pitchFamily="34" charset="0"/>
              </a:rPr>
              <a:t>ЦЕЛЬ </a:t>
            </a:r>
          </a:p>
          <a:p>
            <a:pPr lvl="0"/>
            <a:r>
              <a:rPr lang="ru-RU" sz="4000" b="1" dirty="0">
                <a:ln/>
                <a:solidFill>
                  <a:schemeClr val="accent4"/>
                </a:solidFill>
                <a:latin typeface="Candara" panose="020E0502030303020204" pitchFamily="34" charset="0"/>
              </a:rPr>
              <a:t>ДОРОЖНОЙ КАРТЫ</a:t>
            </a:r>
            <a:endParaRPr kumimoji="0" lang="ru-RU" sz="4000" b="1" i="0" u="none" strike="noStrike" kern="1200" normalizeH="0" baseline="0" noProof="0" dirty="0">
              <a:ln/>
              <a:solidFill>
                <a:schemeClr val="accent4"/>
              </a:solidFill>
              <a:uLnTx/>
              <a:uFillTx/>
              <a:latin typeface="Candara" panose="020E0502030303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08660" y="0"/>
            <a:ext cx="34290" cy="91440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0" y="3851910"/>
            <a:ext cx="6858000" cy="266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0"/>
            <a:ext cx="6115050" cy="3851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1259" y="5460087"/>
            <a:ext cx="57607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разработать пошаговый план мероприятий по внедрению национальной системы классификации и предупредительной маркировки химических веществ на основе международной системы «Согласованной на глобальном уровне системы классификации опасности и маркировки химических веществ» с последующим устойчивым выполнения ее требований</a:t>
            </a:r>
            <a:endParaRPr lang="en-US" sz="2200" i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F68914-338D-460B-A35F-F7E721184CD8}"/>
              </a:ext>
            </a:extLst>
          </p:cNvPr>
          <p:cNvSpPr/>
          <p:nvPr/>
        </p:nvSpPr>
        <p:spPr>
          <a:xfrm>
            <a:off x="6279410" y="8599408"/>
            <a:ext cx="5785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944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25">
      <a:dk1>
        <a:sysClr val="windowText" lastClr="000000"/>
      </a:dk1>
      <a:lt1>
        <a:sysClr val="window" lastClr="FFFFFF"/>
      </a:lt1>
      <a:dk2>
        <a:srgbClr val="3A3A3A"/>
      </a:dk2>
      <a:lt2>
        <a:srgbClr val="ACACAC"/>
      </a:lt2>
      <a:accent1>
        <a:srgbClr val="47CAD8"/>
      </a:accent1>
      <a:accent2>
        <a:srgbClr val="0070C0"/>
      </a:accent2>
      <a:accent3>
        <a:srgbClr val="ED3F6E"/>
      </a:accent3>
      <a:accent4>
        <a:srgbClr val="F69CB4"/>
      </a:accent4>
      <a:accent5>
        <a:srgbClr val="FFC000"/>
      </a:accent5>
      <a:accent6>
        <a:srgbClr val="205280"/>
      </a:accent6>
      <a:hlink>
        <a:srgbClr val="01B1AE"/>
      </a:hlink>
      <a:folHlink>
        <a:srgbClr val="01B1AE"/>
      </a:folHlink>
    </a:clrScheme>
    <a:fontScheme name="Custom 235">
      <a:majorFont>
        <a:latin typeface="Candara"/>
        <a:ea typeface=""/>
        <a:cs typeface=""/>
      </a:majorFont>
      <a:minorFont>
        <a:latin typeface="Corbe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7542898_TF11220557.potx" id="{3352793A-0672-4DA5-9044-88F413707A40}" vid="{844029E9-4828-4AFB-9B07-0FEBA9B1C302}"/>
    </a:ext>
  </a:extLst>
</a:theme>
</file>

<file path=ppt/theme/theme2.xml><?xml version="1.0" encoding="utf-8"?>
<a:theme xmlns:a="http://schemas.openxmlformats.org/drawingml/2006/main" name="Рамка">
  <a:themeElements>
    <a:clrScheme name="Рам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3.xml><?xml version="1.0" encoding="utf-8"?>
<a:theme xmlns:a="http://schemas.openxmlformats.org/drawingml/2006/main" name="Базис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4.xml><?xml version="1.0" encoding="utf-8"?>
<a:theme xmlns:a="http://schemas.openxmlformats.org/drawingml/2006/main" name="1_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00A1A2-2C31-4EB5-AC05-9078CF3C6820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876de33e-aaa5-4507-9b92-b84e676ded0d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ef88797d-310b-4d46-ad9c-0c23fa0c8d45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7A3D1C-E1FC-4B96-BBB7-AF556EB1E7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0E214F-820A-4190-8A48-E9EB9B0925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0</TotalTime>
  <Words>9570</Words>
  <Application>Microsoft Office PowerPoint</Application>
  <PresentationFormat>Лист Letter (8,5x11")</PresentationFormat>
  <Paragraphs>691</Paragraphs>
  <Slides>54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54</vt:i4>
      </vt:variant>
    </vt:vector>
  </HeadingPairs>
  <TitlesOfParts>
    <vt:vector size="69" baseType="lpstr">
      <vt:lpstr>Arial</vt:lpstr>
      <vt:lpstr>Arial Black</vt:lpstr>
      <vt:lpstr>Arial Narrow</vt:lpstr>
      <vt:lpstr>Calibri</vt:lpstr>
      <vt:lpstr>Calibri Light</vt:lpstr>
      <vt:lpstr>Candara</vt:lpstr>
      <vt:lpstr>Corbel</vt:lpstr>
      <vt:lpstr>Georgia</vt:lpstr>
      <vt:lpstr>Times New Roman</vt:lpstr>
      <vt:lpstr>Wingdings</vt:lpstr>
      <vt:lpstr>Wingdings 2</vt:lpstr>
      <vt:lpstr>Тема Office</vt:lpstr>
      <vt:lpstr>Рамка</vt:lpstr>
      <vt:lpstr>Базис</vt:lpstr>
      <vt:lpstr>1_Метрополия</vt:lpstr>
      <vt:lpstr>ДОРОЖНАЯ КАРТА ПО УСТОЙЧИВОМУ ВНЕДРЕНИЮ СОГЛАСОВАННОЙ НА ГЛОБАЛЬНОМ УРОВНЕ СИСТЕМЫ КЛАССИФИКАЦИИ ОПАСНОСТИ И МАРКИРОВКИ ХИМИЧЕСКИХ ВЕЩЕСТВ В РЕСПУБЛИКЕ БЕЛАРУСЬ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На законодательном уровне внедрение СГС позволит:</vt:lpstr>
      <vt:lpstr>Презентация PowerPoint</vt:lpstr>
      <vt:lpstr>Презентация PowerPoint</vt:lpstr>
      <vt:lpstr>Презентация PowerPoint</vt:lpstr>
      <vt:lpstr>МИНИСТЕРСТВА, ВЕДОМСТВА И ДРУГИЕ ЗАИНТЕРЕСОВАННЫЕ СТОРОНЫ, УЧАСТВУЮЩИЕ В УПРАВЛЕНИИ ОБРАЩЕНИЕМ ХИМИЧЕСКИХ ВЕЩЕСТВ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ПРЕДПОСЫЛКИ ДЛЯ ВНЕДРЕНИЯ СГС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СОЦИАЛЬНО-ПОЛИТИЧЕСКИЕ  РИСКИ</vt:lpstr>
      <vt:lpstr>Презентация PowerPoint</vt:lpstr>
      <vt:lpstr>ЭКОНОМИЧЕСКИЕ  РИСКИ</vt:lpstr>
      <vt:lpstr>Презентация PowerPoint</vt:lpstr>
      <vt:lpstr>ОРГАНИЗАЦИОННО-ПРАВОВЫЕ РИСКИ</vt:lpstr>
      <vt:lpstr>Презентация PowerPoint</vt:lpstr>
      <vt:lpstr>Презентация PowerPoint</vt:lpstr>
      <vt:lpstr>ИНФОРМАЦИОННЫЕ РИСКИ</vt:lpstr>
      <vt:lpstr>Презентация PowerPoint</vt:lpstr>
      <vt:lpstr>Презентация PowerPoint</vt:lpstr>
      <vt:lpstr>КАДРОВЫЕ  РИСКИ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2023-03-09T09:35:15Z</dcterms:created>
  <dcterms:modified xsi:type="dcterms:W3CDTF">2023-04-21T14:45:52Z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